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8" r:id="rId2"/>
    <p:sldId id="277" r:id="rId3"/>
    <p:sldId id="256" r:id="rId4"/>
    <p:sldId id="280" r:id="rId5"/>
    <p:sldId id="257" r:id="rId6"/>
    <p:sldId id="271" r:id="rId7"/>
    <p:sldId id="258" r:id="rId8"/>
    <p:sldId id="259" r:id="rId9"/>
    <p:sldId id="278" r:id="rId10"/>
    <p:sldId id="267" r:id="rId11"/>
    <p:sldId id="260" r:id="rId12"/>
    <p:sldId id="288" r:id="rId13"/>
    <p:sldId id="281" r:id="rId14"/>
    <p:sldId id="282" r:id="rId15"/>
    <p:sldId id="261" r:id="rId16"/>
    <p:sldId id="283" r:id="rId17"/>
    <p:sldId id="284" r:id="rId18"/>
    <p:sldId id="285" r:id="rId19"/>
    <p:sldId id="286" r:id="rId20"/>
    <p:sldId id="264" r:id="rId21"/>
    <p:sldId id="289" r:id="rId22"/>
    <p:sldId id="26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409" autoAdjust="0"/>
  </p:normalViewPr>
  <p:slideViewPr>
    <p:cSldViewPr>
      <p:cViewPr varScale="1">
        <p:scale>
          <a:sx n="74" d="100"/>
          <a:sy n="74" d="100"/>
        </p:scale>
        <p:origin x="3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92322-5C81-4E5B-AEE5-122D4D0975D5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2D17F-0B2B-4547-B54F-98B4AC5F7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2D17F-0B2B-4547-B54F-98B4AC5F7744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b="1" dirty="0" smtClean="0">
                <a:solidFill>
                  <a:schemeClr val="tx1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/>
            </a:r>
            <a:br>
              <a:rPr lang="ru-RU" altLang="zh-CN" b="1" dirty="0" smtClean="0">
                <a:solidFill>
                  <a:schemeClr val="tx1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</a:br>
            <a:r>
              <a:rPr lang="ru-RU" altLang="zh-CN" b="1" dirty="0" smtClean="0">
                <a:solidFill>
                  <a:schemeClr val="tx1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/>
            </a:r>
            <a:br>
              <a:rPr lang="ru-RU" altLang="zh-CN" b="1" dirty="0" smtClean="0">
                <a:solidFill>
                  <a:schemeClr val="tx1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85729"/>
            <a:ext cx="7205893" cy="55730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Сенсорное развитие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215074" y="1428736"/>
            <a:ext cx="8786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9558" y="1547123"/>
            <a:ext cx="8786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</p:txBody>
      </p:sp>
      <p:pic>
        <p:nvPicPr>
          <p:cNvPr id="7" name="Picture 2" descr="F:\Лена\DSC029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929066"/>
            <a:ext cx="3524242" cy="2643182"/>
          </a:xfrm>
          <a:prstGeom prst="rect">
            <a:avLst/>
          </a:prstGeom>
          <a:noFill/>
        </p:spPr>
      </p:pic>
      <p:pic>
        <p:nvPicPr>
          <p:cNvPr id="8" name="Picture 2" descr="F:\Лена\Изображение 0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071678"/>
            <a:ext cx="3821933" cy="2547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0112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300" algn="l"/>
              </a:tabLs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прослеживание взглядом за движущимся удаленным объектом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объекты (заводные игрушки, машинки на батарейках, люди) перемещаются в пространстве комнаты на расстоянии более 1 метра </a:t>
            </a: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дифференциация объектов по цвету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узнавание цвета объектов (красный, синий, желтый, зеленый, черный и др.)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188649"/>
            <a:ext cx="8640960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Слуховое восприятие.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локализация неподвижного источника звука</a:t>
            </a: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используемые звуки должны быть при диапазоне силы звука, примерно, 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55-60 дБ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источник звука (музыкальные инструменты и предметы, издающие звук при сжимании, надавливании, встряхивании) ребенок не должен видеть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при локализации звука на уровне уха, источник звука должен находиться на уровне 25-30 см от уха 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максимальное расстояние до источника звука не более 1 метра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работе с ребенком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использовать резкие и очень громкие звуки</a:t>
            </a: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232398"/>
            <a:ext cx="864096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Шумовые пробы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(оценка реакции ребенка на более и менее громкий звук)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Подготовить несколько баночек с крупой и одну пустую баночку (баночки не прозрачные).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 находится напротив ребенка. Ребенок видит педагога и баночки в каждой руке у него есть по одной баночке.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привлечения внимания ребенка, баночки встряхивают на расстоянии 10-15 см от каждого уха ребенка.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Затем баночки меняют местами.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Начинать работу следует с предъявления более тихих звуков, переходя к более громким звукам (манка, гречка, горох).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762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9512" y="153497"/>
            <a:ext cx="878497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прослеживание за близко расположенным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перемещающимся источником звука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(для детей с нарушениями зрения)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ребенок устанавливает причинно-следственную связь: то, что звучит, можно потрогать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источник звука перемещается на расстояние не более 1 метра в различных направлениях (сверху вниз, по диагонали и др.)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локализация неподвижного удаленного источника звука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ребенок ищет спрятанный звучащий  предмет (музыкальную игрушку, мобильный телефон и др.)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9512" y="332655"/>
            <a:ext cx="8784976" cy="547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соотнесение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звука с его источником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lang="ru-RU" sz="2400" baseline="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знакомый звуковой материал рекомендуют использовать группами, например, звуки домашних животных, звуки бытовых приборов и т.д.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нахождение одинаковых по звучанию объектов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endParaRPr lang="ru-RU" sz="24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работе используют два одинаковых набора звучащих объектов: музыкальные инструменты, «шумящие» коробочки и др.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парные «шумящие коробочки» - одинаковые по внешнему виду, с одинаковым наполнителем (например, горохом) и одинаковым объемом наполнителя в каждой коробочке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23528" y="206384"/>
            <a:ext cx="8424936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Кинестетическое восприятие.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адекватная эмоционально-двигательной реакция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 прикосновения человека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рекомендуют использовать в работе прикосновения в виде касания, поглаживания, похлопывания, сжимания, растирания и др. к голове и конечностям ребенка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начинать работу следует с более легких прикосновений, которые учитель сопровождает спокойной, негромкой речью (доминировать должны возникающие у ребенка тактильные ощущения, а не слуховые)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эмоционально окрашенная речь (даже если ребенок не понимает обращенную речь) помогает ему принимать и положительно реагировать на ощущения, которые у него возникают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62036"/>
            <a:ext cx="8784976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декватная реакция на соприкосновение с материалами,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различными по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температуре, фактуре,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вязкости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рекомендуем установить у ребенка факт наличия или отсутствия порога чувствительности при соприкосновении с теми или иными материалами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воздействие должно быть щадящим, не резким, чтобы не напугать ребенка, не вызвать у него негативную реакцию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адекватная реакция на вибрацию, исходящую от объектов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начинать работу с использования вибрирующих игрушек,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массажеров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без звука  (щадящее воздействие, непродолжительное по времени)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работе можно использовать бытовые приборы, камертон, музыкальное кресло и др.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прикладывать вибрирующие предметы в область живота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-243408"/>
            <a:ext cx="8784976" cy="761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адекватная реакция на давление на поверхность тела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начинать работу с кратковременных воздействий на разные участки тела ребенка (руки, ноги, спина, голова), делая между ними паузы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интенсивность воздействия постепенно увеличивается и чередуется: сначала более легкие, затем сильные надавливания и т.п.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работе используются различные предметы, например, мячи с разными поверхностями,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массажеры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адекватная реакция на положение тела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придать положение тела (вертикальное, горизонтальное), которое ребенок будет удерживать в течение нескольких минут, прислушиваясь к своим ощущениям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-213428"/>
            <a:ext cx="8784976" cy="790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адекватная реакция на изменение положения тела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ребенка поворачивают, переворачивают, кружат, наклоняют в стороны, поднимают, опускают, качают, катают в разном темпе. 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не рекомендуется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выполнять данные упражнения продолжительное время, а также с детьми с эпилепсией.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адекватная реакция на положение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частей тела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выполняют сгибание, разгибание, отведение конечностей в стороны в разном темпе, с разной амплитудой, фиксируя на некоторое время это положение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поочередно задействовать все суставы (лучезапястный, локтевой, плечевой, голеностопный, коленный, тазобедренный)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наклоны и повороты головы ребенка выполнять осторожно, в медленном темпе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-569356"/>
            <a:ext cx="8784976" cy="84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адекватная реакция на соприкосновение тела с разными видами поверхностей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учет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состояния ребенка на момент проведения занятия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качестве поверхностей используются: мягкий матрац, твердая кушетка, шариковый бассейн, водный бассейн и т.д.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 начальном этапе следует ограничить время соприкосновения тела с поверхностью несколькими минутами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положение тела может быть разным: на животе, на спине, на боку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различение материалов по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температуре (холодный,  горячий)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фактуре (гладкий, шероховатый)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влажности (мокрый, сухой)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вязкости (жидкий, густой)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ребенок в игровой форме знакомится со свойствами материалов в процессе соприкосновения с ними (погружает руки в материал, зачерпывает, переливает, гладит по поверхности и др.)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9"/>
            <a:ext cx="7063016" cy="492922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из АООП образования)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«Сенсорное развитие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направлено на формирование полноценного восприятия окружающей действительности. Первой ступенью познания мира является чувственный опыт человека. Успешность умственного, физического, эстетического воспитания в значительной степени зависит от качества сенсорного опыта детей, т.е. от того, насколько полно ребенок воспринимает окружающий мир»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-364921"/>
            <a:ext cx="8510527" cy="1240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Восприятие вкуса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адекватная реакция на продукты, различные по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вкусовым качествам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начинать работу нужно со знакомых продуктов, предпочитаемых ребенком в еде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предъявляют один и тот же продукт (небольшими кусочками), но разный по вкусовым качествам, например, яблоко сладкое, кислое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узнавание/ дифференциация продуктов по вкусу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начинают работу с использования продуктов, часто употребляемых ребенком в пищу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узнавание основных вкусовых качеств продуктов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(горький, сладкий, кислый, соленый)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5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1520" y="-39981"/>
            <a:ext cx="8712968" cy="84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Восприятие запаха.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адекватная реакция на запахи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начинать  работу со знакомых запахов,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не резких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источник запаха должен находиться в непосредственной близости от носа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 расстоянии 10-15 см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использовать в работе фрукты, овощи, продукты питания, растения (трава, цветы, хвоя), духи, мыло, зубную пасту, мягкое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арома-масло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ифференциация/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узнавание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объектов по запаху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начинать работу следует со знакомых ребенку запахов: фрукты, овощи, продукты питания, растения (трава, цветы, хвоя), духи, мыло, зубную пасту, мягкое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арома-масло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 др. 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запахи пищевых продуктов желательно подкреплять вкусовыми ощущениями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4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Большое 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64386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zh-CN" sz="2800" b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800" b="1" dirty="0" smtClean="0">
                <a:solidFill>
                  <a:srgbClr val="002060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Цель обучения</a:t>
            </a:r>
            <a:r>
              <a:rPr lang="ru-RU" altLang="zh-CN" sz="2800" dirty="0" smtClean="0">
                <a:solidFill>
                  <a:srgbClr val="002060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8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обогащение чувственного опыта через целенаправленное систематическое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8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воздействие на сохранные анализаторы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12968" cy="1012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800" b="1" dirty="0" smtClean="0">
                <a:solidFill>
                  <a:srgbClr val="002060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Основные виды ощущений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400" b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err="1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экстероцептивные</a:t>
            </a:r>
            <a:r>
              <a:rPr lang="ru-RU" altLang="zh-CN" sz="2400" b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endParaRPr lang="ru-RU" altLang="zh-CN" sz="24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  <a:r>
              <a:rPr lang="ru-RU" altLang="zh-CN" sz="2400" dirty="0" err="1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дистантные</a:t>
            </a:r>
            <a:r>
              <a:rPr lang="ru-RU" altLang="zh-CN" sz="24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– </a:t>
            </a:r>
            <a:r>
              <a:rPr lang="ru-RU" altLang="zh-CN" sz="2400" i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зрительные, слуховые, обонятельные 	ощущения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контактные – </a:t>
            </a:r>
            <a:r>
              <a:rPr lang="ru-RU" altLang="zh-CN" sz="2400" i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вкусовые, тактильные, температурные 	ощущения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4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err="1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интероцептивные</a:t>
            </a:r>
            <a:endParaRPr lang="ru-RU" altLang="zh-CN" sz="2400" b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  <a:r>
              <a:rPr lang="ru-RU" altLang="zh-CN" sz="2400" i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органические ощущения, ощущения </a:t>
            </a:r>
            <a:r>
              <a:rPr lang="ru-RU" altLang="zh-CN" sz="2400" i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боли, голода, холода</a:t>
            </a:r>
            <a:endParaRPr lang="ru-RU" altLang="zh-CN" sz="2400" i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400" i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err="1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проприоцептивные</a:t>
            </a:r>
            <a:endParaRPr lang="ru-RU" altLang="zh-CN" sz="2400" b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  <a:r>
              <a:rPr lang="ru-RU" altLang="zh-CN" sz="2400" i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ощущения равновесия, ощущения движения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400" i="1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b="1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400" dirty="0" smtClean="0">
                <a:solidFill>
                  <a:prstClr val="black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zh-CN" sz="28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Этапы коррекционной работы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Расширение диапазона возникающих у ребенка ощущений, стимуляция его активности.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928934"/>
            <a:ext cx="8858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Формирование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сенсорно-перцептивных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действий.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Перцептивные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действия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действия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направленные на получение, анализ и уточнение сенсорной информации.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6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063017" cy="1071571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должен знать…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00109"/>
            <a:ext cx="8463884" cy="45171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Зоны чувствительности (какие участки тела более восприимчивы к воздействию, какие менее чувствительны)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Действия с какими материалами успокаивают ребенка, активизируют его, вызывают положительные и отрицательные реакции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учитывать психоэмоциональное состояние ребенка на момент проведения занятия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512241"/>
            <a:ext cx="878497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Программно-методический материал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включает </a:t>
            </a:r>
            <a:r>
              <a:rPr kumimoji="0" lang="ru-RU" altLang="zh-CN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5 разделов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«Зрительное восприятие»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2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400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Слуховое восприятие»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«Кинестетическое восприятие»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«Восприятие запаха»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«Восприятие вкуса»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-1977141"/>
            <a:ext cx="8568952" cy="1003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Зрительное восприятие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953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фиксация взгляда на лице человека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человек находится на расстоянии вытянутой руки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для привлечения взгляда ребенка рекомендуют использовать положительные эмоции: мимику, интонацию, тембр голоса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924944"/>
            <a:ext cx="806489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3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фиксация взгляда на неподвижном предмете,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расположенном на уровне глаз (напротив, справа, слева)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выше уровня глаз (напротив, справа, слева)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ниже уровня глаз (напротив, справа, слева)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предъявление предмета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 расстоянии 45-50 см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первоначально предъявляемый ребенку предмет должен быть в размер ладони, круглым, одноцветным, ярким, без лишних деталей (красный шарик); затем предъявляют предметы большего и меньшего размера и более сложные по конструкции (пирамидка, машинка, кукла и др.)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endParaRPr lang="ru-RU" sz="2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00034" y="2725914"/>
            <a:ext cx="764386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76672"/>
            <a:ext cx="8784976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3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фиксация взгляда на неподвижном светящемся предмете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(светящиеся игрушки, пламя свечи, фонарик)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предметы предъявляются на расстоянии от 50 см до 1 метра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постепенно время удержания взгляда на светящемся  предмете увеличивается.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использовать мигающие светящиеся игрушки при работе с детьми с эпилептическими приступами 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прослеживание взглядом за движущимся близко    расположенным предметом</a:t>
            </a:r>
          </a:p>
          <a:p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предъявление предмета на уровне глаз ребенка (по центру его поля зрения)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перемещение предмета в разных направлениях (по горизонтали, по вертикали, по кругу, по диагонали) на расстояние от 40 см до 1 метра </a:t>
            </a:r>
          </a:p>
          <a:p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1315</TotalTime>
  <Words>1422</Words>
  <Application>Microsoft Office PowerPoint</Application>
  <PresentationFormat>Экран (4:3)</PresentationFormat>
  <Paragraphs>326</Paragraphs>
  <Slides>22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微软雅黑</vt:lpstr>
      <vt:lpstr>Arial</vt:lpstr>
      <vt:lpstr>Calibri</vt:lpstr>
      <vt:lpstr>Courier New</vt:lpstr>
      <vt:lpstr>Lucida Sans Unicode</vt:lpstr>
      <vt:lpstr>Times New Roman</vt:lpstr>
      <vt:lpstr>Trebuchet MS</vt:lpstr>
      <vt:lpstr>Verdana</vt:lpstr>
      <vt:lpstr>Wingdings 2</vt:lpstr>
      <vt:lpstr>Spring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Учитель должен знать…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Большое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Елена</cp:lastModifiedBy>
  <cp:revision>165</cp:revision>
  <dcterms:modified xsi:type="dcterms:W3CDTF">2019-06-16T08:44:46Z</dcterms:modified>
</cp:coreProperties>
</file>