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2"/>
  </p:notesMasterIdLst>
  <p:handoutMasterIdLst>
    <p:handoutMasterId r:id="rId43"/>
  </p:handoutMasterIdLst>
  <p:sldIdLst>
    <p:sldId id="720" r:id="rId2"/>
    <p:sldId id="1503" r:id="rId3"/>
    <p:sldId id="1489" r:id="rId4"/>
    <p:sldId id="1428" r:id="rId5"/>
    <p:sldId id="264" r:id="rId6"/>
    <p:sldId id="1497" r:id="rId7"/>
    <p:sldId id="1504" r:id="rId8"/>
    <p:sldId id="1498" r:id="rId9"/>
    <p:sldId id="1500" r:id="rId10"/>
    <p:sldId id="1499" r:id="rId11"/>
    <p:sldId id="1417" r:id="rId12"/>
    <p:sldId id="1431" r:id="rId13"/>
    <p:sldId id="1432" r:id="rId14"/>
    <p:sldId id="1505" r:id="rId15"/>
    <p:sldId id="1443" r:id="rId16"/>
    <p:sldId id="1496" r:id="rId17"/>
    <p:sldId id="1472" r:id="rId18"/>
    <p:sldId id="1475" r:id="rId19"/>
    <p:sldId id="1474" r:id="rId20"/>
    <p:sldId id="1476" r:id="rId21"/>
    <p:sldId id="1478" r:id="rId22"/>
    <p:sldId id="1480" r:id="rId23"/>
    <p:sldId id="1479" r:id="rId24"/>
    <p:sldId id="1506" r:id="rId25"/>
    <p:sldId id="1483" r:id="rId26"/>
    <p:sldId id="1438" r:id="rId27"/>
    <p:sldId id="1439" r:id="rId28"/>
    <p:sldId id="1441" r:id="rId29"/>
    <p:sldId id="1442" r:id="rId30"/>
    <p:sldId id="1485" r:id="rId31"/>
    <p:sldId id="1507" r:id="rId32"/>
    <p:sldId id="1460" r:id="rId33"/>
    <p:sldId id="1461" r:id="rId34"/>
    <p:sldId id="1463" r:id="rId35"/>
    <p:sldId id="1464" r:id="rId36"/>
    <p:sldId id="1465" r:id="rId37"/>
    <p:sldId id="1466" r:id="rId38"/>
    <p:sldId id="1491" r:id="rId39"/>
    <p:sldId id="1492" r:id="rId40"/>
    <p:sldId id="1468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500" autoAdjust="0"/>
    <p:restoredTop sz="94624" autoAdjust="0"/>
  </p:normalViewPr>
  <p:slideViewPr>
    <p:cSldViewPr>
      <p:cViewPr varScale="1">
        <p:scale>
          <a:sx n="83" d="100"/>
          <a:sy n="83" d="100"/>
        </p:scale>
        <p:origin x="-128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560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52414E-D99E-4F24-9185-45216E160D90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0A4BB3-D276-4DC0-9BA4-6C0819E62A17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Подготовка и проведение психолого-педагогического обследования обучающегос</a:t>
          </a:r>
          <a:r>
            <a:rPr lang="ru-RU" sz="2000" dirty="0">
              <a:solidFill>
                <a:schemeClr val="tx1"/>
              </a:solidFill>
            </a:rPr>
            <a:t>я</a:t>
          </a:r>
        </a:p>
      </dgm:t>
    </dgm:pt>
    <dgm:pt modelId="{DFF2A117-8B58-40D2-9C4A-55D2944CAADC}" type="parTrans" cxnId="{36FEE628-77FB-4F8E-B6ED-D75436A5A7D4}">
      <dgm:prSet/>
      <dgm:spPr/>
      <dgm:t>
        <a:bodyPr/>
        <a:lstStyle/>
        <a:p>
          <a:endParaRPr lang="ru-RU"/>
        </a:p>
      </dgm:t>
    </dgm:pt>
    <dgm:pt modelId="{EB41CAC5-24A0-4028-8FB6-C391C076DE67}" type="sibTrans" cxnId="{36FEE628-77FB-4F8E-B6ED-D75436A5A7D4}">
      <dgm:prSet/>
      <dgm:spPr/>
      <dgm:t>
        <a:bodyPr/>
        <a:lstStyle/>
        <a:p>
          <a:endParaRPr lang="ru-RU"/>
        </a:p>
      </dgm:t>
    </dgm:pt>
    <dgm:pt modelId="{A10D90CC-5693-45CF-90BA-8CD936415583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экспертной группой результатов психолого-педагогического обследования обучающегося и разработка проекта СИП</a:t>
          </a:r>
          <a:r>
            <a:rPr lang="ru-RU" sz="2000" dirty="0">
              <a:solidFill>
                <a:schemeClr val="tx1"/>
              </a:solidFill>
            </a:rPr>
            <a:t>Р</a:t>
          </a:r>
        </a:p>
      </dgm:t>
    </dgm:pt>
    <dgm:pt modelId="{EB957164-5E1F-4D53-98DD-B83551434971}" type="parTrans" cxnId="{2DCA63EB-123B-4CDE-9414-0AAAB27D85A1}">
      <dgm:prSet/>
      <dgm:spPr/>
      <dgm:t>
        <a:bodyPr/>
        <a:lstStyle/>
        <a:p>
          <a:endParaRPr lang="ru-RU"/>
        </a:p>
      </dgm:t>
    </dgm:pt>
    <dgm:pt modelId="{7AB01B68-FB10-4197-9501-9F91BA6A6196}" type="sibTrans" cxnId="{2DCA63EB-123B-4CDE-9414-0AAAB27D85A1}">
      <dgm:prSet/>
      <dgm:spPr/>
      <dgm:t>
        <a:bodyPr/>
        <a:lstStyle/>
        <a:p>
          <a:endParaRPr lang="ru-RU"/>
        </a:p>
      </dgm:t>
    </dgm:pt>
    <dgm:pt modelId="{EFFBA880-5AE2-4A81-8615-60978A3E0331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проекта СИПР родителям для ознакомления</a:t>
          </a:r>
        </a:p>
      </dgm:t>
    </dgm:pt>
    <dgm:pt modelId="{EA84F1A2-77D0-4ABD-9481-CAD340E2220B}" type="parTrans" cxnId="{0FE7EAA7-58E1-47ED-9D11-9AB3C614FF61}">
      <dgm:prSet/>
      <dgm:spPr/>
      <dgm:t>
        <a:bodyPr/>
        <a:lstStyle/>
        <a:p>
          <a:endParaRPr lang="ru-RU"/>
        </a:p>
      </dgm:t>
    </dgm:pt>
    <dgm:pt modelId="{1D1944A2-7E6A-4919-9E99-4443EC14DA1D}" type="sibTrans" cxnId="{0FE7EAA7-58E1-47ED-9D11-9AB3C614FF61}">
      <dgm:prSet/>
      <dgm:spPr/>
      <dgm:t>
        <a:bodyPr/>
        <a:lstStyle/>
        <a:p>
          <a:endParaRPr lang="ru-RU"/>
        </a:p>
      </dgm:t>
    </dgm:pt>
    <dgm:pt modelId="{76FFC8EC-DD48-4C7D-8E02-E79E47448C13}">
      <dgm:prSet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с родителями проекта СИПР, подписание протокола о совместной работе по реализации СИПР</a:t>
          </a:r>
        </a:p>
      </dgm:t>
    </dgm:pt>
    <dgm:pt modelId="{CFC58185-DD51-4756-95E2-49E12CD0A41F}" type="parTrans" cxnId="{4E25AB93-E535-4A03-89E1-7F705933AB7E}">
      <dgm:prSet/>
      <dgm:spPr/>
      <dgm:t>
        <a:bodyPr/>
        <a:lstStyle/>
        <a:p>
          <a:endParaRPr lang="ru-RU"/>
        </a:p>
      </dgm:t>
    </dgm:pt>
    <dgm:pt modelId="{8E329FF9-CE61-4F92-886C-19EC3756785F}" type="sibTrans" cxnId="{4E25AB93-E535-4A03-89E1-7F705933AB7E}">
      <dgm:prSet/>
      <dgm:spPr/>
      <dgm:t>
        <a:bodyPr/>
        <a:lstStyle/>
        <a:p>
          <a:endParaRPr lang="ru-RU"/>
        </a:p>
      </dgm:t>
    </dgm:pt>
    <dgm:pt modelId="{04E42A8A-BAA0-4555-8B41-60EFC0E45DDB}" type="pres">
      <dgm:prSet presAssocID="{7B52414E-D99E-4F24-9185-45216E160D9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39CE45-BF7F-4E4D-8EEB-ADE0126E71EF}" type="pres">
      <dgm:prSet presAssocID="{840A4BB3-D276-4DC0-9BA4-6C0819E62A17}" presName="node" presStyleLbl="node1" presStyleIdx="0" presStyleCnt="4" custScaleX="102271" custLinFactNeighborX="-7149" custLinFactNeighborY="-16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E02D0-A773-4943-A0FD-7FDEC013FAEE}" type="pres">
      <dgm:prSet presAssocID="{EB41CAC5-24A0-4028-8FB6-C391C076DE67}" presName="sibTrans" presStyleCnt="0"/>
      <dgm:spPr/>
    </dgm:pt>
    <dgm:pt modelId="{348FA635-9B50-4C2D-B5FC-3C4005B0E612}" type="pres">
      <dgm:prSet presAssocID="{A10D90CC-5693-45CF-90BA-8CD936415583}" presName="node" presStyleLbl="node1" presStyleIdx="1" presStyleCnt="4" custScaleX="111717" custLinFactNeighborX="2578" custLinFactNeighborY="-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BCBC25-976A-47A5-AE46-6212527A53B3}" type="pres">
      <dgm:prSet presAssocID="{7AB01B68-FB10-4197-9501-9F91BA6A6196}" presName="sibTrans" presStyleCnt="0"/>
      <dgm:spPr/>
    </dgm:pt>
    <dgm:pt modelId="{75CFD472-1913-47D7-BD15-2B8A65A181AA}" type="pres">
      <dgm:prSet presAssocID="{EFFBA880-5AE2-4A81-8615-60978A3E0331}" presName="node" presStyleLbl="node1" presStyleIdx="2" presStyleCnt="4" custScaleX="104050" custLinFactNeighborX="-6175" custLinFactNeighborY="-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6DDA96-F208-4B95-94F4-72F2B3EC4251}" type="pres">
      <dgm:prSet presAssocID="{1D1944A2-7E6A-4919-9E99-4443EC14DA1D}" presName="sibTrans" presStyleCnt="0"/>
      <dgm:spPr/>
    </dgm:pt>
    <dgm:pt modelId="{5A95A28F-53A9-49B2-9E12-A644F81055C8}" type="pres">
      <dgm:prSet presAssocID="{76FFC8EC-DD48-4C7D-8E02-E79E47448C13}" presName="node" presStyleLbl="node1" presStyleIdx="3" presStyleCnt="4" custScaleX="113288" custLinFactNeighborX="2841" custLinFactNeighborY="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CA63EB-123B-4CDE-9414-0AAAB27D85A1}" srcId="{7B52414E-D99E-4F24-9185-45216E160D90}" destId="{A10D90CC-5693-45CF-90BA-8CD936415583}" srcOrd="1" destOrd="0" parTransId="{EB957164-5E1F-4D53-98DD-B83551434971}" sibTransId="{7AB01B68-FB10-4197-9501-9F91BA6A6196}"/>
    <dgm:cxn modelId="{6896F26C-670F-4363-8D35-392745098266}" type="presOf" srcId="{76FFC8EC-DD48-4C7D-8E02-E79E47448C13}" destId="{5A95A28F-53A9-49B2-9E12-A644F81055C8}" srcOrd="0" destOrd="0" presId="urn:microsoft.com/office/officeart/2005/8/layout/default#1"/>
    <dgm:cxn modelId="{A5ADDA4F-09AE-400A-B678-B31280E87140}" type="presOf" srcId="{7B52414E-D99E-4F24-9185-45216E160D90}" destId="{04E42A8A-BAA0-4555-8B41-60EFC0E45DDB}" srcOrd="0" destOrd="0" presId="urn:microsoft.com/office/officeart/2005/8/layout/default#1"/>
    <dgm:cxn modelId="{FADFBF12-B9FF-48A9-9C98-BCD92EE99AC0}" type="presOf" srcId="{840A4BB3-D276-4DC0-9BA4-6C0819E62A17}" destId="{A439CE45-BF7F-4E4D-8EEB-ADE0126E71EF}" srcOrd="0" destOrd="0" presId="urn:microsoft.com/office/officeart/2005/8/layout/default#1"/>
    <dgm:cxn modelId="{36FEE628-77FB-4F8E-B6ED-D75436A5A7D4}" srcId="{7B52414E-D99E-4F24-9185-45216E160D90}" destId="{840A4BB3-D276-4DC0-9BA4-6C0819E62A17}" srcOrd="0" destOrd="0" parTransId="{DFF2A117-8B58-40D2-9C4A-55D2944CAADC}" sibTransId="{EB41CAC5-24A0-4028-8FB6-C391C076DE67}"/>
    <dgm:cxn modelId="{30A62CDC-2420-4D3E-B372-432F7E41AD7B}" type="presOf" srcId="{EFFBA880-5AE2-4A81-8615-60978A3E0331}" destId="{75CFD472-1913-47D7-BD15-2B8A65A181AA}" srcOrd="0" destOrd="0" presId="urn:microsoft.com/office/officeart/2005/8/layout/default#1"/>
    <dgm:cxn modelId="{4E25AB93-E535-4A03-89E1-7F705933AB7E}" srcId="{7B52414E-D99E-4F24-9185-45216E160D90}" destId="{76FFC8EC-DD48-4C7D-8E02-E79E47448C13}" srcOrd="3" destOrd="0" parTransId="{CFC58185-DD51-4756-95E2-49E12CD0A41F}" sibTransId="{8E329FF9-CE61-4F92-886C-19EC3756785F}"/>
    <dgm:cxn modelId="{0FE7EAA7-58E1-47ED-9D11-9AB3C614FF61}" srcId="{7B52414E-D99E-4F24-9185-45216E160D90}" destId="{EFFBA880-5AE2-4A81-8615-60978A3E0331}" srcOrd="2" destOrd="0" parTransId="{EA84F1A2-77D0-4ABD-9481-CAD340E2220B}" sibTransId="{1D1944A2-7E6A-4919-9E99-4443EC14DA1D}"/>
    <dgm:cxn modelId="{8F214BBD-9DD5-49CE-B0E6-00A0759C6CFE}" type="presOf" srcId="{A10D90CC-5693-45CF-90BA-8CD936415583}" destId="{348FA635-9B50-4C2D-B5FC-3C4005B0E612}" srcOrd="0" destOrd="0" presId="urn:microsoft.com/office/officeart/2005/8/layout/default#1"/>
    <dgm:cxn modelId="{87FAF8A1-2C60-42DC-B3A3-9B308041C648}" type="presParOf" srcId="{04E42A8A-BAA0-4555-8B41-60EFC0E45DDB}" destId="{A439CE45-BF7F-4E4D-8EEB-ADE0126E71EF}" srcOrd="0" destOrd="0" presId="urn:microsoft.com/office/officeart/2005/8/layout/default#1"/>
    <dgm:cxn modelId="{5C6CC2C5-7729-4619-99F2-A2257738DDB3}" type="presParOf" srcId="{04E42A8A-BAA0-4555-8B41-60EFC0E45DDB}" destId="{B99E02D0-A773-4943-A0FD-7FDEC013FAEE}" srcOrd="1" destOrd="0" presId="urn:microsoft.com/office/officeart/2005/8/layout/default#1"/>
    <dgm:cxn modelId="{F9A2BACB-0FF5-46C2-B4ED-DDDA38DEB1B8}" type="presParOf" srcId="{04E42A8A-BAA0-4555-8B41-60EFC0E45DDB}" destId="{348FA635-9B50-4C2D-B5FC-3C4005B0E612}" srcOrd="2" destOrd="0" presId="urn:microsoft.com/office/officeart/2005/8/layout/default#1"/>
    <dgm:cxn modelId="{BFC18194-5A32-4B77-A131-7E732CF25AA5}" type="presParOf" srcId="{04E42A8A-BAA0-4555-8B41-60EFC0E45DDB}" destId="{C0BCBC25-976A-47A5-AE46-6212527A53B3}" srcOrd="3" destOrd="0" presId="urn:microsoft.com/office/officeart/2005/8/layout/default#1"/>
    <dgm:cxn modelId="{C110B282-2C92-4960-BDA4-DEA0E7647576}" type="presParOf" srcId="{04E42A8A-BAA0-4555-8B41-60EFC0E45DDB}" destId="{75CFD472-1913-47D7-BD15-2B8A65A181AA}" srcOrd="4" destOrd="0" presId="urn:microsoft.com/office/officeart/2005/8/layout/default#1"/>
    <dgm:cxn modelId="{DB64E94F-DFBA-41B3-B517-B98A92C60A79}" type="presParOf" srcId="{04E42A8A-BAA0-4555-8B41-60EFC0E45DDB}" destId="{B96DDA96-F208-4B95-94F4-72F2B3EC4251}" srcOrd="5" destOrd="0" presId="urn:microsoft.com/office/officeart/2005/8/layout/default#1"/>
    <dgm:cxn modelId="{59B11C8D-E684-4C8E-BCFE-CA02B347BC77}" type="presParOf" srcId="{04E42A8A-BAA0-4555-8B41-60EFC0E45DDB}" destId="{5A95A28F-53A9-49B2-9E12-A644F81055C8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39CE45-BF7F-4E4D-8EEB-ADE0126E71EF}">
      <dsp:nvSpPr>
        <dsp:cNvPr id="0" name=""/>
        <dsp:cNvSpPr/>
      </dsp:nvSpPr>
      <dsp:spPr>
        <a:xfrm>
          <a:off x="89169" y="0"/>
          <a:ext cx="3484948" cy="2044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Подготовка и проведение психолого-педагогического обследования обучающегос</a:t>
          </a:r>
          <a:r>
            <a:rPr lang="ru-RU" sz="2000" kern="1200" dirty="0">
              <a:solidFill>
                <a:schemeClr val="tx1"/>
              </a:solidFill>
            </a:rPr>
            <a:t>я</a:t>
          </a:r>
        </a:p>
      </dsp:txBody>
      <dsp:txXfrm>
        <a:off x="89169" y="0"/>
        <a:ext cx="3484948" cy="2044537"/>
      </dsp:txXfrm>
    </dsp:sp>
    <dsp:sp modelId="{348FA635-9B50-4C2D-B5FC-3C4005B0E612}">
      <dsp:nvSpPr>
        <dsp:cNvPr id="0" name=""/>
        <dsp:cNvSpPr/>
      </dsp:nvSpPr>
      <dsp:spPr>
        <a:xfrm>
          <a:off x="4246327" y="0"/>
          <a:ext cx="3806826" cy="2044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экспертной группой результатов психолого-педагогического обследования обучающегося и разработка проекта СИП</a:t>
          </a:r>
          <a:r>
            <a:rPr lang="ru-RU" sz="2000" kern="1200" dirty="0">
              <a:solidFill>
                <a:schemeClr val="tx1"/>
              </a:solidFill>
            </a:rPr>
            <a:t>Р</a:t>
          </a:r>
        </a:p>
      </dsp:txBody>
      <dsp:txXfrm>
        <a:off x="4246327" y="0"/>
        <a:ext cx="3806826" cy="2044537"/>
      </dsp:txXfrm>
    </dsp:sp>
    <dsp:sp modelId="{75CFD472-1913-47D7-BD15-2B8A65A181AA}">
      <dsp:nvSpPr>
        <dsp:cNvPr id="0" name=""/>
        <dsp:cNvSpPr/>
      </dsp:nvSpPr>
      <dsp:spPr>
        <a:xfrm>
          <a:off x="65282" y="2378978"/>
          <a:ext cx="3545568" cy="2044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проекта СИПР родителям для ознакомления</a:t>
          </a:r>
        </a:p>
      </dsp:txBody>
      <dsp:txXfrm>
        <a:off x="65282" y="2378978"/>
        <a:ext cx="3545568" cy="2044537"/>
      </dsp:txXfrm>
    </dsp:sp>
    <dsp:sp modelId="{5A95A28F-53A9-49B2-9E12-A644F81055C8}">
      <dsp:nvSpPr>
        <dsp:cNvPr id="0" name=""/>
        <dsp:cNvSpPr/>
      </dsp:nvSpPr>
      <dsp:spPr>
        <a:xfrm>
          <a:off x="4258833" y="2388529"/>
          <a:ext cx="3860359" cy="2044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с родителями проекта СИПР, подписание протокола о совместной работе по реализации СИПР</a:t>
          </a:r>
        </a:p>
      </dsp:txBody>
      <dsp:txXfrm>
        <a:off x="4258833" y="2388529"/>
        <a:ext cx="3860359" cy="2044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F377D-A1F4-4F73-B95C-7ADEB0B0AC5C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C3251-821C-458A-847B-70BFCFA8D6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031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AFD4C-4B7C-46FE-8BC4-47C54B706DF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640B1-B240-40DD-BBC2-EEB39DAD65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9901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40D0F-FF3F-43BA-B5F1-E8FE35141BAE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40D0F-FF3F-43BA-B5F1-E8FE35141BAE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40D0F-FF3F-43BA-B5F1-E8FE35141BAE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95001F5-B1D6-49EE-BD1B-5EC79D97E0AB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728126-5BB7-459C-AC75-4BEBD1EEC9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496944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800000"/>
                </a:solidFill>
              </a:rPr>
              <a:t>Разработка специальной индивидуальной программы развития в контексте ФГОС</a:t>
            </a:r>
          </a:p>
        </p:txBody>
      </p:sp>
      <p:pic>
        <p:nvPicPr>
          <p:cNvPr id="7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56992"/>
            <a:ext cx="3840425" cy="2880320"/>
          </a:xfrm>
          <a:prstGeom prst="rect">
            <a:avLst/>
          </a:prstGeom>
        </p:spPr>
      </p:pic>
      <p:pic>
        <p:nvPicPr>
          <p:cNvPr id="8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213"/>
          <a:stretch/>
        </p:blipFill>
        <p:spPr>
          <a:xfrm>
            <a:off x="4644008" y="3356992"/>
            <a:ext cx="3888432" cy="28814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76744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Содержимое 2"/>
          <p:cNvSpPr txBox="1">
            <a:spLocks noGrp="1"/>
          </p:cNvSpPr>
          <p:nvPr>
            <p:ph idx="1"/>
          </p:nvPr>
        </p:nvSpPr>
        <p:spPr>
          <a:xfrm>
            <a:off x="323528" y="260648"/>
            <a:ext cx="8640762" cy="6408712"/>
          </a:xfrm>
        </p:spPr>
        <p:txBody>
          <a:bodyPr lIns="64291" tIns="32146" rIns="64291" bIns="32146">
            <a:normAutofit/>
          </a:bodyPr>
          <a:lstStyle>
            <a:lvl1pPr marL="193675">
              <a:defRPr kumimoji="1" sz="2000">
                <a:solidFill>
                  <a:srgbClr val="000000"/>
                </a:solidFill>
                <a:latin typeface="Helvetica Neue" charset="0"/>
                <a:ea typeface="ＭＳ Ｐゴシック" charset="0"/>
                <a:sym typeface="Arial" charset="0"/>
              </a:defRPr>
            </a:lvl1pPr>
            <a:lvl2pPr>
              <a:defRPr kumimoji="1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>
              <a:defRPr kumimoji="1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>
              <a:defRPr kumimoji="1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>
              <a:defRPr kumimoji="1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indent="0" algn="ctr">
              <a:spcBef>
                <a:spcPts val="598"/>
              </a:spcBef>
              <a:buNone/>
            </a:pPr>
            <a:r>
              <a:rPr lang="ru-RU" sz="2400" b="1" dirty="0">
                <a:solidFill>
                  <a:srgbClr val="C00000"/>
                </a:solidFill>
                <a:latin typeface="+mn-lt"/>
              </a:rPr>
              <a:t>Разработка ИУП</a:t>
            </a:r>
          </a:p>
          <a:p>
            <a:pPr indent="0">
              <a:spcBef>
                <a:spcPts val="598"/>
              </a:spcBef>
              <a:buNone/>
            </a:pPr>
            <a:r>
              <a:rPr lang="ru-RU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Письмо </a:t>
            </a:r>
            <a:r>
              <a:rPr lang="ru-RU" b="1" i="1" dirty="0" err="1">
                <a:solidFill>
                  <a:schemeClr val="accent4">
                    <a:lumMod val="75000"/>
                  </a:schemeClr>
                </a:solidFill>
                <a:latin typeface="+mn-lt"/>
              </a:rPr>
              <a:t>Минобрнауки</a:t>
            </a:r>
            <a:r>
              <a:rPr lang="ru-RU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России </a:t>
            </a:r>
            <a:r>
              <a:rPr lang="ru-RU" sz="16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от</a:t>
            </a:r>
            <a:r>
              <a:rPr lang="ru-RU" sz="1600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16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15.03.2018 № ТС-728/07 </a:t>
            </a:r>
          </a:p>
          <a:p>
            <a:pPr indent="0">
              <a:spcBef>
                <a:spcPts val="598"/>
              </a:spcBef>
              <a:buNone/>
            </a:pPr>
            <a:r>
              <a:rPr lang="ru-RU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«Об организации работы по СИПР»</a:t>
            </a:r>
          </a:p>
          <a:p>
            <a:pPr indent="0">
              <a:spcBef>
                <a:spcPts val="598"/>
              </a:spcBef>
              <a:buNone/>
            </a:pPr>
            <a:endParaRPr lang="ru-RU" i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indent="0">
              <a:spcBef>
                <a:spcPts val="598"/>
              </a:spcBef>
              <a:buNone/>
            </a:pPr>
            <a:r>
              <a:rPr lang="ru-RU" dirty="0">
                <a:latin typeface="+mn-lt"/>
              </a:rPr>
              <a:t>«… ИУП отражает доступные для обучающегося учебные предметы, коррекционные занятия, внеурочную деятельность и устанавливает объём недельной нагрузки на обучающегося» </a:t>
            </a:r>
          </a:p>
          <a:p>
            <a:pPr indent="0">
              <a:spcBef>
                <a:spcPts val="598"/>
              </a:spcBef>
              <a:buNone/>
            </a:pPr>
            <a:endParaRPr kumimoji="0" lang="ru-RU" b="1" dirty="0">
              <a:solidFill>
                <a:schemeClr val="tx1"/>
              </a:solidFill>
              <a:latin typeface="+mn-lt"/>
            </a:endParaRPr>
          </a:p>
          <a:p>
            <a:pPr indent="0">
              <a:spcBef>
                <a:spcPts val="598"/>
              </a:spcBef>
            </a:pPr>
            <a:r>
              <a:rPr kumimoji="0" lang="ru-RU" b="1" dirty="0">
                <a:solidFill>
                  <a:schemeClr val="tx1"/>
                </a:solidFill>
                <a:latin typeface="+mn-lt"/>
              </a:rPr>
              <a:t> ИУП</a:t>
            </a:r>
            <a:r>
              <a:rPr kumimoji="0" lang="ru-RU" dirty="0">
                <a:solidFill>
                  <a:schemeClr val="tx1"/>
                </a:solidFill>
                <a:latin typeface="+mn-lt"/>
              </a:rPr>
              <a:t> включает </a:t>
            </a:r>
            <a:r>
              <a:rPr kumimoji="0" lang="ru-RU" b="1" dirty="0">
                <a:solidFill>
                  <a:schemeClr val="tx1"/>
                </a:solidFill>
                <a:latin typeface="+mn-lt"/>
              </a:rPr>
              <a:t>индивидуальный набор учебных предметов и коррекционных курсов, </a:t>
            </a:r>
            <a:r>
              <a:rPr kumimoji="0" lang="ru-RU" dirty="0">
                <a:solidFill>
                  <a:schemeClr val="tx1"/>
                </a:solidFill>
                <a:latin typeface="+mn-lt"/>
              </a:rPr>
              <a:t>выбранных из общего учебного плана АООП, с учетом индивидуальных образовательных потребностей, возможностей и особенностей развития конкретного обучающегося, </a:t>
            </a:r>
          </a:p>
          <a:p>
            <a:pPr indent="0">
              <a:spcBef>
                <a:spcPts val="598"/>
              </a:spcBef>
              <a:buNone/>
            </a:pPr>
            <a:endParaRPr kumimoji="0" lang="ru-RU" dirty="0">
              <a:solidFill>
                <a:schemeClr val="tx1"/>
              </a:solidFill>
              <a:latin typeface="+mn-lt"/>
            </a:endParaRPr>
          </a:p>
          <a:p>
            <a:pPr indent="0">
              <a:spcBef>
                <a:spcPts val="598"/>
              </a:spcBef>
            </a:pPr>
            <a:r>
              <a:rPr kumimoji="0" lang="ru-RU" dirty="0">
                <a:solidFill>
                  <a:schemeClr val="tx1"/>
                </a:solidFill>
                <a:latin typeface="+mn-lt"/>
              </a:rPr>
              <a:t> В случае необоснованного </a:t>
            </a:r>
            <a:r>
              <a:rPr kumimoji="0" lang="ru-RU" b="1" dirty="0">
                <a:solidFill>
                  <a:schemeClr val="tx1"/>
                </a:solidFill>
                <a:latin typeface="+mn-lt"/>
              </a:rPr>
              <a:t>переноса всех предметов и часов </a:t>
            </a:r>
            <a:r>
              <a:rPr kumimoji="0" lang="ru-RU" dirty="0">
                <a:solidFill>
                  <a:schemeClr val="tx1"/>
                </a:solidFill>
                <a:latin typeface="+mn-lt"/>
              </a:rPr>
              <a:t>из учебного плана АООП в ИУП, создается </a:t>
            </a:r>
            <a:r>
              <a:rPr kumimoji="0" lang="ru-RU" b="1" dirty="0">
                <a:solidFill>
                  <a:schemeClr val="tx1"/>
                </a:solidFill>
                <a:latin typeface="+mn-lt"/>
              </a:rPr>
              <a:t>риск</a:t>
            </a:r>
            <a:r>
              <a:rPr kumimoji="0"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kumimoji="0" lang="ru-RU" b="1" dirty="0">
                <a:solidFill>
                  <a:schemeClr val="tx1"/>
                </a:solidFill>
                <a:latin typeface="+mn-lt"/>
              </a:rPr>
              <a:t>нарушения требований ФГОС, </a:t>
            </a:r>
            <a:r>
              <a:rPr kumimoji="0" lang="ru-RU" dirty="0">
                <a:solidFill>
                  <a:schemeClr val="tx1"/>
                </a:solidFill>
                <a:latin typeface="+mn-lt"/>
              </a:rPr>
              <a:t>что может привести </a:t>
            </a:r>
            <a:r>
              <a:rPr kumimoji="0" lang="ru-RU" b="1" dirty="0">
                <a:solidFill>
                  <a:schemeClr val="tx1"/>
                </a:solidFill>
                <a:latin typeface="+mn-lt"/>
              </a:rPr>
              <a:t>к нарушению права обучающегося на доступное образование.</a:t>
            </a:r>
          </a:p>
          <a:p>
            <a:pPr indent="0">
              <a:spcBef>
                <a:spcPts val="598"/>
              </a:spcBef>
            </a:pPr>
            <a:endParaRPr kumimoji="0" lang="ru-RU" sz="1600" b="1" i="1" dirty="0">
              <a:solidFill>
                <a:schemeClr val="tx1"/>
              </a:solidFill>
              <a:latin typeface="+mn-lt"/>
            </a:endParaRPr>
          </a:p>
          <a:p>
            <a:pPr indent="0">
              <a:spcBef>
                <a:spcPts val="598"/>
              </a:spcBef>
            </a:pPr>
            <a:endParaRPr kumimoji="0" lang="ru-RU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31252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63408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solidFill>
                  <a:srgbClr val="C00000"/>
                </a:solidFill>
                <a:latin typeface="+mn-lt"/>
              </a:rPr>
              <a:t>Индивидуальный учебный план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-108420" y="620688"/>
            <a:ext cx="4464396" cy="6237312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37160" indent="0" algn="ctr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b="1" u="sng" dirty="0">
                <a:solidFill>
                  <a:srgbClr val="800000"/>
                </a:solidFill>
              </a:rPr>
              <a:t>АООП </a:t>
            </a:r>
          </a:p>
          <a:p>
            <a:pPr marL="136525" indent="0" fontAlgn="t">
              <a:lnSpc>
                <a:spcPct val="90000"/>
              </a:lnSpc>
              <a:buNone/>
            </a:pPr>
            <a:endParaRPr lang="ru-RU" sz="2000" dirty="0">
              <a:solidFill>
                <a:srgbClr val="800000"/>
              </a:solidFill>
            </a:endParaRP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1. Речь и альтернативная коммуникация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2. Математические представления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3. Окружающий природный мир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4. Человек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5. Домоводство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6. Окружающий социальный мир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7. Музыка и движение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8. Изобразительная деятельность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9. Адаптивная физкультура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10. Профильный труд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2000" dirty="0">
              <a:solidFill>
                <a:srgbClr val="800000"/>
              </a:solidFill>
            </a:endParaRP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Коррекционные курсы:</a:t>
            </a:r>
          </a:p>
          <a:p>
            <a:pPr marL="137160" indent="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1. Альтернативная  коммуникация;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2. Сенсорное развитие;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3. Предметно-практические действия;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4. Двигательное развитие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2000" dirty="0">
              <a:solidFill>
                <a:srgbClr val="800000"/>
              </a:solidFill>
            </a:endParaRPr>
          </a:p>
          <a:p>
            <a:pPr marL="137160" indent="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dirty="0">
              <a:solidFill>
                <a:srgbClr val="8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0" y="620688"/>
            <a:ext cx="4824536" cy="6237312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37160" indent="0" algn="ctr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000" b="1" u="sng" dirty="0">
                <a:solidFill>
                  <a:srgbClr val="800000"/>
                </a:solidFill>
              </a:rPr>
              <a:t>СИПР </a:t>
            </a:r>
          </a:p>
          <a:p>
            <a:pPr marL="136525" indent="0" fontAlgn="t">
              <a:lnSpc>
                <a:spcPct val="90000"/>
              </a:lnSpc>
              <a:buNone/>
            </a:pPr>
            <a:endParaRPr lang="ru-RU" sz="2000" dirty="0">
              <a:solidFill>
                <a:srgbClr val="800000"/>
              </a:solidFill>
            </a:endParaRP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Речь и альтернативная </a:t>
            </a:r>
          </a:p>
          <a:p>
            <a:pPr marL="136525" indent="0" fontAlgn="t">
              <a:lnSpc>
                <a:spcPct val="90000"/>
              </a:lnSpc>
              <a:buNone/>
            </a:pPr>
            <a:r>
              <a:rPr lang="ru-RU" sz="2000" dirty="0">
                <a:solidFill>
                  <a:srgbClr val="800000"/>
                </a:solidFill>
              </a:rPr>
              <a:t>коммуникация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2000" dirty="0">
              <a:solidFill>
                <a:srgbClr val="800000"/>
              </a:solidFill>
            </a:endParaRP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2000" dirty="0">
              <a:solidFill>
                <a:srgbClr val="800000"/>
              </a:solidFill>
            </a:endParaRP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Человек 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2000" dirty="0">
              <a:solidFill>
                <a:srgbClr val="800000"/>
              </a:solidFill>
            </a:endParaRP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2000" dirty="0">
              <a:solidFill>
                <a:srgbClr val="800000"/>
              </a:solidFill>
            </a:endParaRP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Музыка и движение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Изобразительная деятельность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1200" dirty="0">
              <a:solidFill>
                <a:srgbClr val="800000"/>
              </a:solidFill>
            </a:endParaRP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1200" dirty="0">
              <a:solidFill>
                <a:srgbClr val="800000"/>
              </a:solidFill>
            </a:endParaRP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1100" dirty="0">
              <a:solidFill>
                <a:srgbClr val="800000"/>
              </a:solidFill>
            </a:endParaRPr>
          </a:p>
          <a:p>
            <a:pPr marL="137160" indent="0">
              <a:lnSpc>
                <a:spcPct val="90000"/>
              </a:lnSpc>
              <a:buNone/>
              <a:defRPr/>
            </a:pPr>
            <a:endParaRPr lang="ru-RU" sz="1800" dirty="0">
              <a:solidFill>
                <a:srgbClr val="800000"/>
              </a:solidFill>
            </a:endParaRP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Коррекционные курсы:</a:t>
            </a:r>
          </a:p>
          <a:p>
            <a:pPr marL="137160" indent="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- Альтернативная  коммуникация;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- Сенсорное развитие;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- Предметно-практические действия;</a:t>
            </a:r>
          </a:p>
          <a:p>
            <a:pPr marL="137160" indent="0">
              <a:lnSpc>
                <a:spcPct val="90000"/>
              </a:lnSpc>
              <a:buNone/>
              <a:defRPr/>
            </a:pPr>
            <a:r>
              <a:rPr lang="ru-RU" sz="2000" dirty="0">
                <a:solidFill>
                  <a:srgbClr val="800000"/>
                </a:solidFill>
              </a:rPr>
              <a:t>- Двигательное развитие</a:t>
            </a:r>
          </a:p>
          <a:p>
            <a:pPr marL="137160" indent="0" algn="ctr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2000" b="1" u="sng" dirty="0">
              <a:solidFill>
                <a:srgbClr val="80000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139952" y="1556792"/>
            <a:ext cx="576263" cy="2873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139952" y="2636912"/>
            <a:ext cx="576263" cy="2889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4067944" y="3573016"/>
            <a:ext cx="576263" cy="2873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139952" y="5229200"/>
            <a:ext cx="576263" cy="2873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067944" y="3933056"/>
            <a:ext cx="576263" cy="2873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02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3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3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8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3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3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"/>
                            </p:stCondLst>
                            <p:childTnLst>
                              <p:par>
                                <p:cTn id="4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3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900"/>
                            </p:stCondLst>
                            <p:childTnLst>
                              <p:par>
                                <p:cTn id="5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30" decel="100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600"/>
                            </p:stCondLst>
                            <p:childTnLst>
                              <p:par>
                                <p:cTn id="6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7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30" decel="100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300"/>
                            </p:stCondLst>
                            <p:childTnLst>
                              <p:par>
                                <p:cTn id="6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30" decel="100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7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30" decel="100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700"/>
                            </p:stCondLst>
                            <p:childTnLst>
                              <p:par>
                                <p:cTn id="8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7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30" decel="100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400"/>
                            </p:stCondLst>
                            <p:childTnLst>
                              <p:par>
                                <p:cTn id="8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7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30" decel="100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100"/>
                            </p:stCondLst>
                            <p:childTnLst>
                              <p:par>
                                <p:cTn id="9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7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30" decel="100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800"/>
                            </p:stCondLst>
                            <p:childTnLst>
                              <p:par>
                                <p:cTn id="10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7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30" decel="100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7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30" decel="100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200"/>
                            </p:stCondLst>
                            <p:childTnLst>
                              <p:par>
                                <p:cTn id="1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7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7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30" decel="1000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70" accel="100000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1900"/>
                            </p:stCondLst>
                            <p:childTnLst>
                              <p:par>
                                <p:cTn id="1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900"/>
                            </p:stCondLst>
                            <p:childTnLst>
                              <p:par>
                                <p:cTn id="13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3900"/>
                            </p:stCondLst>
                            <p:childTnLst>
                              <p:par>
                                <p:cTn id="1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600"/>
                            </p:stCondLst>
                            <p:childTnLst>
                              <p:par>
                                <p:cTn id="14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7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7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7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7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300"/>
                            </p:stCondLst>
                            <p:childTnLst>
                              <p:par>
                                <p:cTn id="15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7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7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7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7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6700"/>
                            </p:stCondLst>
                            <p:childTnLst>
                              <p:par>
                                <p:cTn id="16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7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7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7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7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7400"/>
                            </p:stCondLst>
                            <p:childTnLst>
                              <p:par>
                                <p:cTn id="17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8100"/>
                            </p:stCondLst>
                            <p:childTnLst>
                              <p:par>
                                <p:cTn id="18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7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7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7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7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8800"/>
                            </p:stCondLst>
                            <p:childTnLst>
                              <p:par>
                                <p:cTn id="18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9500"/>
                            </p:stCondLst>
                            <p:childTnLst>
                              <p:par>
                                <p:cTn id="19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7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7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7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7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0200"/>
                            </p:stCondLst>
                            <p:childTnLst>
                              <p:par>
                                <p:cTn id="20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7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7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7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900"/>
                            </p:stCondLst>
                            <p:childTnLst>
                              <p:par>
                                <p:cTn id="20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7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7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7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7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1600"/>
                            </p:stCondLst>
                            <p:childTnLst>
                              <p:par>
                                <p:cTn id="2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7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7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7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7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22300"/>
                            </p:stCondLst>
                            <p:childTnLst>
                              <p:par>
                                <p:cTn id="2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7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7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7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7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3000"/>
                            </p:stCondLst>
                            <p:childTnLst>
                              <p:par>
                                <p:cTn id="2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7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7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7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7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23700"/>
                            </p:stCondLst>
                            <p:childTnLst>
                              <p:par>
                                <p:cTn id="2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7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7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700" fill="hold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7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animBg="1"/>
      <p:bldP spid="9" grpId="0" animBg="1"/>
      <p:bldP spid="10" grpId="0" animBg="1"/>
      <p:bldP spid="12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800000"/>
                </a:solidFill>
                <a:latin typeface="+mn-lt"/>
              </a:rPr>
              <a:t>пр. АООП разд. 3.3.1.,</a:t>
            </a:r>
            <a:br>
              <a:rPr lang="ru-RU" sz="3200" dirty="0">
                <a:solidFill>
                  <a:srgbClr val="800000"/>
                </a:solidFill>
                <a:latin typeface="+mn-lt"/>
              </a:rPr>
            </a:br>
            <a:r>
              <a:rPr lang="ru-RU" sz="3200" dirty="0">
                <a:solidFill>
                  <a:srgbClr val="800000"/>
                </a:solidFill>
                <a:latin typeface="+mn-lt"/>
              </a:rPr>
              <a:t>Методические рекомендации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51411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400" dirty="0"/>
              <a:t>Для детей, особые образовательные потребности которых </a:t>
            </a:r>
            <a:r>
              <a:rPr lang="ru-RU" sz="2400" u="sng" dirty="0"/>
              <a:t>не включают освоение предметов основной части учебного плана </a:t>
            </a:r>
            <a:r>
              <a:rPr lang="ru-RU" sz="2400" dirty="0"/>
              <a:t>АООП, учебная нагрузка для СИПР формируется следующим образом: </a:t>
            </a:r>
            <a:r>
              <a:rPr lang="ru-RU" sz="2400" b="1" dirty="0"/>
              <a:t>увеличивается количество часов коррекционных курсов и добавляются (если нужно) часы коррекционно-развивающих занятий </a:t>
            </a:r>
            <a:r>
              <a:rPr lang="ru-RU" sz="2400" dirty="0"/>
              <a:t>в пределах максимально допустимой нагрузки, установленной учебным планом АООП (в соответствии с п. 2.6. приложения соответствующего ФГОС). </a:t>
            </a:r>
          </a:p>
        </p:txBody>
      </p:sp>
    </p:spTree>
    <p:extLst>
      <p:ext uri="{BB962C8B-B14F-4D97-AF65-F5344CB8AC3E}">
        <p14:creationId xmlns="" xmlns:p14="http://schemas.microsoft.com/office/powerpoint/2010/main" val="1313817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43408"/>
            <a:ext cx="8563004" cy="78579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Пример индивидуального учебного плана (1 часть)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95486217"/>
              </p:ext>
            </p:extLst>
          </p:nvPr>
        </p:nvGraphicFramePr>
        <p:xfrm>
          <a:off x="107504" y="423923"/>
          <a:ext cx="9051578" cy="6673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8668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2642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Учебный</a:t>
                      </a:r>
                      <a:r>
                        <a:rPr lang="ru-RU" sz="1600" b="1" kern="100" baseline="0" dirty="0">
                          <a:latin typeface="Times New Roman"/>
                          <a:ea typeface="Arial Unicode MS"/>
                          <a:cs typeface="Mangal"/>
                        </a:rPr>
                        <a:t> п</a:t>
                      </a: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редмет, коррекционный курс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Групповые занятия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Индивидуальные занятия  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7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учитель 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учитель-</a:t>
                      </a:r>
                      <a:r>
                        <a:rPr lang="ru-RU" sz="1600" b="1" kern="100" dirty="0" err="1">
                          <a:latin typeface="Times New Roman"/>
                          <a:ea typeface="Arial Unicode MS"/>
                          <a:cs typeface="Mangal"/>
                        </a:rPr>
                        <a:t>деф</a:t>
                      </a: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-лог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учитель-логопед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учитель 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 err="1">
                          <a:latin typeface="Times New Roman"/>
                          <a:ea typeface="Arial Unicode MS"/>
                          <a:cs typeface="Mangal"/>
                        </a:rPr>
                        <a:t>физ-ры</a:t>
                      </a: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/АФВ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latin typeface="Times New Roman"/>
                          <a:ea typeface="Arial Unicode MS"/>
                          <a:cs typeface="Mangal"/>
                        </a:rPr>
                        <a:t>учитель музыки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Речь и альтерн</a:t>
                      </a:r>
                      <a:r>
                        <a:rPr lang="ru-RU" sz="1800" kern="100" baseline="0" dirty="0">
                          <a:latin typeface="Times New Roman"/>
                          <a:ea typeface="Arial Unicode MS"/>
                          <a:cs typeface="Mangal"/>
                        </a:rPr>
                        <a:t>ативная </a:t>
                      </a: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коммуникация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3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3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Математические представления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9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err="1">
                          <a:latin typeface="Times New Roman"/>
                          <a:ea typeface="Arial Unicode MS"/>
                          <a:cs typeface="Mangal"/>
                        </a:rPr>
                        <a:t>Окруж</a:t>
                      </a: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. природный мир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5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 err="1">
                          <a:latin typeface="Times New Roman"/>
                          <a:ea typeface="Arial Unicode MS"/>
                          <a:cs typeface="Mangal"/>
                        </a:rPr>
                        <a:t>Окруж</a:t>
                      </a: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.</a:t>
                      </a:r>
                      <a:r>
                        <a:rPr lang="ru-RU" sz="1800" kern="100" baseline="0" dirty="0">
                          <a:latin typeface="Times New Roman"/>
                          <a:ea typeface="Arial Unicode MS"/>
                          <a:cs typeface="Mangal"/>
                        </a:rPr>
                        <a:t> </a:t>
                      </a: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социальный мир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9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Человек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1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1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9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Адаптивная физкультура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2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9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Музыка и движение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2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53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Изобразительная деятельность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3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9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Домоводство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9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latin typeface="Times New Roman"/>
                          <a:ea typeface="Arial Unicode MS"/>
                          <a:cs typeface="Mangal"/>
                        </a:rPr>
                        <a:t>Профильный труд</a:t>
                      </a:r>
                      <a:endParaRPr lang="ru-RU" sz="18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752941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latin typeface="+mn-lt"/>
                          <a:ea typeface="Arial Unicode MS"/>
                          <a:cs typeface="Mangal"/>
                        </a:rPr>
                        <a:t>ИТОГО                                                                                            </a:t>
                      </a:r>
                      <a:r>
                        <a:rPr lang="ru-RU" sz="1800" b="1" kern="100" dirty="0">
                          <a:latin typeface="+mn-lt"/>
                          <a:ea typeface="Arial Unicode MS"/>
                          <a:cs typeface="Mangal"/>
                        </a:rPr>
                        <a:t>12</a:t>
                      </a:r>
                      <a:endParaRPr lang="ru-RU" sz="1600" kern="100" dirty="0">
                        <a:latin typeface="Arial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00" dirty="0">
                        <a:latin typeface="Times New Roman"/>
                        <a:ea typeface="Arial Unicode MS"/>
                        <a:cs typeface="Mangal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39689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42910" y="1571612"/>
            <a:ext cx="7780936" cy="428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4.1.Базовые учебные действия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4.2. Содержание учебных предметов и/или коррекционных курсов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4.3. Нравственное развитие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4.4. Формирование экологической культуры, здорового и безопасного образа жизни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4.5. Внеурочная деятельность</a:t>
            </a: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dirty="0"/>
              <a:t>«8.3. Основная образовательная программа реализуется через организацию урочной и внеурочной деятельности»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sz="1600" i="1" dirty="0"/>
              <a:t>СанПиН</a:t>
            </a:r>
            <a:r>
              <a:rPr lang="ru-RU" sz="1600" i="1" dirty="0">
                <a:ea typeface="Calibri" panose="020F0502020204030204" pitchFamily="34" charset="0"/>
              </a:rPr>
              <a:t> (пост. от 10.07. 2015 г. N 26 об утверждении СанПиН 2.4.2.3286-15) </a:t>
            </a:r>
            <a:endParaRPr lang="ru-RU" sz="1600" i="1" dirty="0"/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4.Содержание образования в условиях организации и семьи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8840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620688"/>
            <a:ext cx="8208912" cy="60486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«Программа формирования базовых учебных действий направлена на развитие способности овладевать содержанием АООП образования»</a:t>
            </a:r>
          </a:p>
          <a:p>
            <a:pPr marL="0" indent="0">
              <a:buNone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/>
              <a:t>Цель работы </a:t>
            </a:r>
            <a:r>
              <a:rPr lang="ru-RU" sz="2400" dirty="0"/>
              <a:t>с обучающимся с умственной отсталостью, с ТМНР: </a:t>
            </a:r>
          </a:p>
          <a:p>
            <a:pPr>
              <a:buNone/>
            </a:pPr>
            <a:r>
              <a:rPr lang="ru-RU" sz="2400" dirty="0"/>
              <a:t>1) формирование </a:t>
            </a:r>
            <a:r>
              <a:rPr lang="ru-RU" sz="2400" u="sng" dirty="0"/>
              <a:t>готовности к обучению в среде сверстников  </a:t>
            </a:r>
          </a:p>
          <a:p>
            <a:pPr>
              <a:buNone/>
            </a:pPr>
            <a:r>
              <a:rPr lang="ru-RU" sz="2400" dirty="0"/>
              <a:t>2) формирование </a:t>
            </a:r>
            <a:r>
              <a:rPr lang="ru-RU" sz="2400" u="sng" dirty="0"/>
              <a:t>готовности к овладению содержанием АООП </a:t>
            </a:r>
            <a:r>
              <a:rPr lang="ru-RU" sz="2400" dirty="0"/>
              <a:t>образования для обучающихся с умственной отсталостью, ТМНР </a:t>
            </a:r>
            <a:r>
              <a:rPr lang="ru-RU" sz="2400" u="sng" dirty="0"/>
              <a:t>в доступном  </a:t>
            </a:r>
            <a:r>
              <a:rPr lang="ru-RU" sz="2400" dirty="0"/>
              <a:t>для конкретного обучающегося </a:t>
            </a:r>
            <a:r>
              <a:rPr lang="ru-RU" sz="2400" u="sng" dirty="0"/>
              <a:t>объеме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/>
              <a:t>Задачи по формированию базовых учебных действий включаются в СИПР с </a:t>
            </a:r>
            <a:r>
              <a:rPr lang="ru-RU" sz="2400" i="1" dirty="0"/>
              <a:t>учетом особых образовательных потребностей</a:t>
            </a:r>
            <a:r>
              <a:rPr lang="ru-RU" sz="2400" dirty="0"/>
              <a:t> обучающихся.</a:t>
            </a:r>
          </a:p>
          <a:p>
            <a:pPr>
              <a:buNone/>
            </a:pPr>
            <a:endParaRPr lang="ru-RU" sz="2400" dirty="0"/>
          </a:p>
          <a:p>
            <a:r>
              <a:rPr lang="ru-RU" sz="2400" dirty="0"/>
              <a:t>Формируются БУД в процессе урочной и внеурочной деятельности: на индивидуальных и групповых занятиях по учебным предметам, на индивидуальных занятиях в рамках коррекционных курсов, на занятиях по разным направлениям внеурочной деятельности, в режимные моменты.</a:t>
            </a:r>
          </a:p>
          <a:p>
            <a:pPr>
              <a:buNone/>
            </a:pPr>
            <a:r>
              <a:rPr lang="ru-RU" sz="2400" dirty="0"/>
              <a:t> </a:t>
            </a:r>
          </a:p>
          <a:p>
            <a:r>
              <a:rPr lang="ru-RU" sz="2400" dirty="0"/>
              <a:t>Формированием БУД занимаются все участники образовательных отношений (члены экспертной группы, родители/законные представители).</a:t>
            </a:r>
          </a:p>
          <a:p>
            <a:pPr marL="0" indent="0">
              <a:buNone/>
            </a:pPr>
            <a:endParaRPr lang="en-US" sz="2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6207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4.1.Базовые учебные действия</a:t>
            </a:r>
          </a:p>
        </p:txBody>
      </p:sp>
    </p:spTree>
    <p:extLst>
      <p:ext uri="{BB962C8B-B14F-4D97-AF65-F5344CB8AC3E}">
        <p14:creationId xmlns="" xmlns:p14="http://schemas.microsoft.com/office/powerpoint/2010/main" val="1465552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4.1.Формирование базовых учебных действий.</a:t>
            </a:r>
            <a:r>
              <a:rPr lang="ru-RU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000" dirty="0"/>
              <a:t>4.1.1.Создание</a:t>
            </a:r>
            <a:r>
              <a:rPr lang="ru-RU" sz="2400" dirty="0"/>
              <a:t> </a:t>
            </a:r>
            <a:r>
              <a:rPr lang="ru-RU" sz="2000" dirty="0"/>
              <a:t>благоприятной обстановки, способствующей формированию положительной мотивации пребывания в образовательной организации и эмоциональному конструктивному взаимодействию с взрослым и сверстниками</a:t>
            </a:r>
          </a:p>
          <a:p>
            <a:pPr>
              <a:buNone/>
            </a:pPr>
            <a:r>
              <a:rPr lang="ru-RU" sz="2000" dirty="0"/>
              <a:t>4.1.2.Формирование учебного поведения</a:t>
            </a:r>
          </a:p>
          <a:p>
            <a:pPr>
              <a:buNone/>
            </a:pPr>
            <a:r>
              <a:rPr lang="ru-RU" sz="2000" dirty="0"/>
              <a:t>4.1.3.Формирование умения выполнять задания в соответствии с определенными характеристиками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4.1.1. Создание</a:t>
            </a:r>
            <a:r>
              <a:rPr lang="ru-RU" sz="2400" dirty="0"/>
              <a:t> </a:t>
            </a:r>
            <a:r>
              <a:rPr lang="ru-RU" sz="2000" dirty="0"/>
              <a:t>благоприятной обстановки, способствующей формированию положительной мотивации пребывания в образовательной организации и эмоциональному конструктивному взаимодействию с взрослым и сверстниками:</a:t>
            </a:r>
          </a:p>
          <a:p>
            <a:r>
              <a:rPr lang="ru-RU" sz="1900" dirty="0"/>
              <a:t>Спокойное пребывание в новой среде</a:t>
            </a:r>
          </a:p>
          <a:p>
            <a:r>
              <a:rPr lang="ru-RU" sz="1900" dirty="0"/>
              <a:t>Перемещение в новой среде без проявлений дискомфорта</a:t>
            </a:r>
          </a:p>
          <a:p>
            <a:r>
              <a:rPr lang="ru-RU" sz="1900" dirty="0"/>
              <a:t>Принятие контакта, инициированного взрослым</a:t>
            </a:r>
          </a:p>
          <a:p>
            <a:r>
              <a:rPr lang="ru-RU" sz="1900" dirty="0"/>
              <a:t>Установление контакта с педагогом и другими взрослыми, участвующими в организации учебного процесса</a:t>
            </a:r>
          </a:p>
          <a:p>
            <a:r>
              <a:rPr lang="ru-RU" sz="1900" dirty="0"/>
              <a:t> Ориентация в учебной среде (пространство, материалы, расписание) класса</a:t>
            </a:r>
          </a:p>
          <a:p>
            <a:r>
              <a:rPr lang="ru-RU" sz="1900" dirty="0"/>
              <a:t> Планирование учебного дня</a:t>
            </a:r>
          </a:p>
          <a:p>
            <a:r>
              <a:rPr lang="ru-RU" sz="1900" dirty="0"/>
              <a:t> Ориентация в расписании дня (последовательности событий/занятий, очередности действий)</a:t>
            </a:r>
          </a:p>
          <a:p>
            <a:r>
              <a:rPr lang="ru-RU" sz="1900" dirty="0"/>
              <a:t> Следование расписанию дня</a:t>
            </a:r>
          </a:p>
          <a:p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14298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Коррекция проблемного поведения </a:t>
            </a:r>
            <a:r>
              <a:rPr lang="ru-RU" sz="27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Корректируемые виды проблемного поведения: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484784"/>
            <a:ext cx="8329642" cy="5087488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агрессия </a:t>
            </a:r>
          </a:p>
          <a:p>
            <a:pPr lvl="0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самоагрессия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неадекватные крик, смех, плач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физическое сопротивление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стереотипии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невыполнение инструкций, направленных на прерывание социально неприемлемого поведения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i="1" dirty="0"/>
          </a:p>
          <a:p>
            <a:pPr>
              <a:buNone/>
            </a:pPr>
            <a:r>
              <a:rPr lang="ru-RU" sz="2000" i="1" dirty="0"/>
              <a:t>1 шаг. Познакомьтесь с корректируемыми видами проблемного поведения</a:t>
            </a:r>
          </a:p>
          <a:p>
            <a:pPr>
              <a:buNone/>
            </a:pPr>
            <a:r>
              <a:rPr lang="ru-RU" sz="1900" i="1" dirty="0"/>
              <a:t>2 шаг. Определите вид (виды) проблемного поведения, которое (которые) Вы будете корректировать у ребенка в течение учебного года</a:t>
            </a:r>
          </a:p>
          <a:p>
            <a:pPr>
              <a:buNone/>
            </a:pPr>
            <a:r>
              <a:rPr lang="ru-RU" sz="2000" i="1" dirty="0"/>
              <a:t>3 шаг. Определите причину проблемного поведения</a:t>
            </a:r>
            <a:r>
              <a:rPr lang="ru-RU" i="1" dirty="0"/>
              <a:t> </a:t>
            </a:r>
            <a:endParaRPr lang="ru-RU" sz="1900" dirty="0"/>
          </a:p>
          <a:p>
            <a:pPr>
              <a:buNone/>
            </a:pPr>
            <a:r>
              <a:rPr lang="ru-RU" sz="2000" i="1" dirty="0"/>
              <a:t>4 шаг. Выберите педагогические способы коррекции проблемного поведения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69839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285776"/>
            <a:ext cx="7901014" cy="15716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4.2. Содержание учебных предметов и </a:t>
            </a:r>
            <a:b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коррекционных курсов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Содержание программного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материала  учебных предметов и коррекционных курсов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включает конкретные задачи по формированию представлений, действий/операций.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разработке СИПР на конкретного обучающегося: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dirty="0"/>
              <a:t>из программного материала </a:t>
            </a:r>
            <a:r>
              <a:rPr lang="ru-RU" sz="2000" b="1" dirty="0"/>
              <a:t>выбирают</a:t>
            </a:r>
            <a:r>
              <a:rPr lang="ru-RU" sz="2000" dirty="0"/>
              <a:t> возможные (ожидаемые) результаты обучения, которые актуальны для обучающегося (с учетом уровня актуального развития и ЗБР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137160" indent="0">
              <a:buNone/>
            </a:pPr>
            <a:r>
              <a:rPr lang="ru-RU" sz="2000" dirty="0"/>
              <a:t>2) выбранные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возможные (ожидаемые) результаты обучения </a:t>
            </a:r>
            <a:r>
              <a:rPr lang="ru-RU" sz="2000" b="1" dirty="0"/>
              <a:t>индивидуализируют</a:t>
            </a:r>
            <a:r>
              <a:rPr lang="ru-RU" sz="2000" dirty="0"/>
              <a:t> и </a:t>
            </a:r>
            <a:r>
              <a:rPr lang="ru-RU" sz="2000" b="1" dirty="0"/>
              <a:t>оформляют</a:t>
            </a:r>
            <a:r>
              <a:rPr lang="ru-RU" sz="2000" dirty="0"/>
              <a:t> с учетом проведения текущей аттестации в форме мониторинга.</a:t>
            </a:r>
          </a:p>
          <a:p>
            <a:pPr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03121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563004" cy="121444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 СИПР </a:t>
            </a:r>
            <a:r>
              <a:rPr lang="ru-RU" sz="28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задачи, мониторинг</a:t>
            </a:r>
            <a:r>
              <a:rPr lang="ru-RU" sz="2800" b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74606952"/>
              </p:ext>
            </p:extLst>
          </p:nvPr>
        </p:nvGraphicFramePr>
        <p:xfrm>
          <a:off x="214282" y="620688"/>
          <a:ext cx="8715435" cy="6092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99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45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09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626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Содержание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800" u="sng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Туалет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15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 сидение на унитазе и оправление нужды в соответствии с формируемыми биологическими часами (после приема пищи в 10.30 и 13.30)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Прием пищи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2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 поднесение ложки с густой пищей ко рту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40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снимание пищи с ложки</a:t>
                      </a:r>
                      <a:r>
                        <a:rPr lang="ru-RU" sz="18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губами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54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питье из кружки с рожком  с удерживанием кружки двумя руками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u="sng" dirty="0">
                          <a:latin typeface="Times New Roman"/>
                          <a:ea typeface="Times New Roman"/>
                          <a:cs typeface="Times New Roman"/>
                        </a:rPr>
                        <a:t>Предметно-практические действия</a:t>
                      </a:r>
                      <a:endParaRPr lang="ru-RU" sz="1800" u="sng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Действия с предметами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 вставление крупной мозаики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2156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baseline="0" dirty="0">
                          <a:latin typeface="Times New Roman"/>
                          <a:ea typeface="Times New Roman"/>
                          <a:cs typeface="Times New Roman"/>
                        </a:rPr>
                        <a:t> н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анизывание на стрежень: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шаров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колец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342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83568" y="0"/>
            <a:ext cx="7992888" cy="76470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+mn-lt"/>
              </a:rPr>
              <a:t>Заключение ПМПК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400600"/>
          </a:xfrm>
        </p:spPr>
        <p:txBody>
          <a:bodyPr>
            <a:normAutofit/>
          </a:bodyPr>
          <a:lstStyle/>
          <a:p>
            <a:pPr marL="137160" lvl="0" indent="0" algn="ctr">
              <a:buNone/>
            </a:pPr>
            <a:r>
              <a:rPr lang="ru-RU" sz="2000" b="1" dirty="0"/>
              <a:t>Рекомендации</a:t>
            </a:r>
            <a:r>
              <a:rPr lang="ru-RU" sz="2000" dirty="0"/>
              <a:t> </a:t>
            </a:r>
            <a:r>
              <a:rPr lang="ru-RU" sz="2000" b="1" dirty="0"/>
              <a:t>по созданию специальных условий </a:t>
            </a:r>
            <a:r>
              <a:rPr lang="ru-RU" sz="2000" dirty="0"/>
              <a:t>получения образования:</a:t>
            </a:r>
          </a:p>
          <a:p>
            <a:pPr lvl="0"/>
            <a:r>
              <a:rPr lang="ru-RU" sz="2000" dirty="0"/>
              <a:t>разработка специальной индивидуальной программы развития (СИПР ); </a:t>
            </a:r>
          </a:p>
          <a:p>
            <a:pPr lvl="0"/>
            <a:r>
              <a:rPr lang="ru-RU" sz="2000" dirty="0"/>
              <a:t>использование при разработке и реализации СИПР учебно-методического комплекса (УМК), размещенного в сети интернет на сайте </a:t>
            </a:r>
            <a:r>
              <a:rPr lang="ru-RU" sz="2000" u="sng" dirty="0">
                <a:hlinkClick r:id="rId2"/>
              </a:rPr>
              <a:t>http://умксипр.рф</a:t>
            </a:r>
            <a:r>
              <a:rPr lang="ru-RU" sz="2000" dirty="0"/>
              <a:t>; </a:t>
            </a:r>
          </a:p>
          <a:p>
            <a:pPr lvl="0"/>
            <a:r>
              <a:rPr lang="ru-RU" sz="2000" dirty="0"/>
              <a:t>проведение занятий специалистами: учитель-логопед, учитель-дефектолог, педагог-психолог, учитель АФК; в случае необходимости - </a:t>
            </a:r>
            <a:r>
              <a:rPr lang="ru-RU" sz="2000" dirty="0" err="1"/>
              <a:t>тьютор</a:t>
            </a:r>
            <a:r>
              <a:rPr lang="ru-RU" sz="2000" dirty="0"/>
              <a:t>, тифлопедагог, сурдопедагог; </a:t>
            </a:r>
          </a:p>
          <a:p>
            <a:pPr lvl="0"/>
            <a:r>
              <a:rPr lang="ru-RU" sz="2000" dirty="0"/>
              <a:t>предоставление услуг ассистента (помощника), оказывающего обучающемуся техническую помощь (в случае необходимости);</a:t>
            </a:r>
          </a:p>
          <a:p>
            <a:pPr lvl="0"/>
            <a:r>
              <a:rPr lang="ru-RU" sz="2000" dirty="0"/>
              <a:t>использование специальных методов обучения; </a:t>
            </a:r>
          </a:p>
          <a:p>
            <a:pPr lvl="0"/>
            <a:r>
              <a:rPr lang="ru-RU" sz="2000" dirty="0"/>
              <a:t>использование технических средств обучения (в случае необходимости);</a:t>
            </a:r>
          </a:p>
          <a:p>
            <a:pPr lvl="0"/>
            <a:r>
              <a:rPr lang="ru-RU" sz="2000" dirty="0"/>
              <a:t>использование </a:t>
            </a:r>
            <a:r>
              <a:rPr lang="ru-RU" sz="2000" dirty="0" err="1"/>
              <a:t>ассистивных</a:t>
            </a:r>
            <a:r>
              <a:rPr lang="ru-RU" sz="2000" dirty="0"/>
              <a:t> средств (в случае необходимости), без которых невозможно или затруднено освоение образовательных программ обучающимися с ТМНР.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98657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596064" cy="7647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4.3. Нравственное развитие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607330" cy="59555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b="1" dirty="0"/>
              <a:t>При разработке СИПР рекомендуем следовать следующему алгоритму:</a:t>
            </a:r>
            <a:endParaRPr lang="ru-RU" sz="2000" dirty="0"/>
          </a:p>
          <a:p>
            <a:pPr>
              <a:buNone/>
            </a:pPr>
            <a:r>
              <a:rPr lang="ru-RU" sz="2000" b="1" i="1" u="sng" dirty="0"/>
              <a:t>1 шаг</a:t>
            </a:r>
            <a:r>
              <a:rPr lang="ru-RU" sz="2000" b="1" i="1" dirty="0"/>
              <a:t>. </a:t>
            </a:r>
            <a:r>
              <a:rPr lang="ru-RU" sz="2000" i="1" dirty="0"/>
              <a:t>Познакомьтесь с примерным содержанием направлений нравственного развития и сформулируйте приоритетные задачи нравственного развития обучающегося на предстоящий учебный год</a:t>
            </a:r>
            <a:endParaRPr lang="ru-RU" sz="2000" dirty="0"/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Способность замечать и запоминать происходящее, радоваться новому дню, неделе, месяцу замечая какие события, встречи, изменения происходят в жизни; осознавать на доступном уровне значимость этих событий для каждого по отдельности и для всех людей.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Доброжелательное отношение к окружающим; умение устанавливать контакт, общаться и взаимодействовать с детьми и взрослыми с использованием общепринятых форм общения, как вербальных, так и невербальных; доверительное отношение и желание взаимодействовать с взрослым (во время гигиенических процедур, одевания, приема пищи и др.).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Умение выражать свои желания, делая выбор; умение принимать на себя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посильную ответственность и понимать результаты своих действий;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умение предвидеть последствия своих действий, понимать, насколько его 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действия соотносятся с нормами и правилами жизни людей; контроль своих </a:t>
            </a: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эмоций и поведения.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Усвоение правил совместной деятельности в общении, в игре, учебе, работе, досуге. </a:t>
            </a:r>
          </a:p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Ориентация в религиозных ценностях с учетом желания и вероисповедания обучающегося и его семьи. </a:t>
            </a:r>
          </a:p>
          <a:p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1590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76664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sz="2000" b="1" i="1" u="sng" dirty="0"/>
              <a:t>2 шаг</a:t>
            </a:r>
            <a:r>
              <a:rPr lang="ru-RU" sz="2000" b="1" i="1" dirty="0"/>
              <a:t>. </a:t>
            </a:r>
            <a:r>
              <a:rPr lang="ru-RU" sz="2400" i="1" dirty="0"/>
              <a:t>Определите нравственные нормы, которые Вы будете формировать у ребенка в течение учебного года, ориентируясь на предложенных ниже, и/или сформулируйте самостоятельно.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Доброжелательно и уважительно относиться к окружающим (членам семьи, сверстникам, членам школьного коллектива, учителям и др.)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Заботиться о близком человеке, товарище, о младших и старших, помогать им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Играть не ссорясь, вместе пользоваться игрушками, книгами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Делиться игрушками, сладостями и др.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Помогать друг другу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Отрицательно относиться к грубости, жадности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Радоваться своим успехам и успехам других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Излагать свои просьбы вежливо, употребляя слова «здравствуйте», «до свидания», «пожалуйста», «извините», «спасибо» и т. д. 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Правильно оценивать хорошие и плохие поступки, свои поступки и поступки других людей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Договариваться, уступать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Спокойно вести себя в помещении и на улице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перебивать говорящего, ждать, если человек занят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Быть вежливым: здороваться, прощаться, благодарить за помощь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и др.</a:t>
            </a:r>
          </a:p>
        </p:txBody>
      </p:sp>
    </p:spTree>
    <p:extLst>
      <p:ext uri="{BB962C8B-B14F-4D97-AF65-F5344CB8AC3E}">
        <p14:creationId xmlns="" xmlns:p14="http://schemas.microsoft.com/office/powerpoint/2010/main" val="3119665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8640"/>
            <a:ext cx="8777318" cy="6455070"/>
          </a:xfrm>
        </p:spPr>
        <p:txBody>
          <a:bodyPr>
            <a:normAutofit fontScale="77500" lnSpcReduction="20000"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4.4. Формирование экологической культуры, здорового и безопасного образа жизни</a:t>
            </a:r>
            <a:endParaRPr lang="ru-RU" sz="2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Представления об основах экологической культуры на примере экологически сообразного поведения в быту и природе, безопасного для человека и окружающей среды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Осознанное отношение к собственному здоровью на основе соблюдения правил гигиены,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режима дня.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Интерес и бережное отношение к природе; соблюдение правил поведения в природе.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Знание правил здорового питания.</a:t>
            </a:r>
          </a:p>
          <a:p>
            <a:pPr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Негативное отношение к факторам, нарушающим здоровье: сниженная</a:t>
            </a: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двигательная активность, курение, алкоголь, наркотики, инфекционные</a:t>
            </a: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заболевания, нарушение правил гигиены, правильного питания и др.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Готовность безбоязненно обращаться к врачу по любым вопросам, связанным с особенностями состояния здоровья.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Безопасное поведение в окружающей среде; умение вести себя в</a:t>
            </a: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экстремальных (чрезвычайных) ситуациях.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8427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разработке СИПР.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Представления об основах экологической культуры на примере экологически сообразного поведения в быту и природе, безопасного для человека и окружающей среды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/>
              <a:t>Выбрасывать мусор в урну или контейнер для мусора</a:t>
            </a:r>
          </a:p>
          <a:p>
            <a:r>
              <a:rPr lang="ru-RU" sz="2000" dirty="0"/>
              <a:t> Не включать без разрешения газ, электроприборы, бытовую технику</a:t>
            </a:r>
          </a:p>
          <a:p>
            <a:r>
              <a:rPr lang="ru-RU" sz="2000" dirty="0"/>
              <a:t> Не расходовать воду понапрасну, своевременно закрывай кран с водой</a:t>
            </a:r>
          </a:p>
          <a:p>
            <a:r>
              <a:rPr lang="ru-RU" sz="2000" dirty="0"/>
              <a:t> Поливать комнатные растения, ухаживай за домашними животными</a:t>
            </a:r>
          </a:p>
          <a:p>
            <a:r>
              <a:rPr lang="ru-RU" sz="2000" dirty="0"/>
              <a:t> Экономить электроэнергию, выключать своевременно свет</a:t>
            </a:r>
          </a:p>
          <a:p>
            <a:r>
              <a:rPr lang="ru-RU" sz="2000" dirty="0"/>
              <a:t> Во время прогулки не вставать в обуви на скамейку, где сидят другие люди</a:t>
            </a:r>
          </a:p>
          <a:p>
            <a:r>
              <a:rPr lang="ru-RU" sz="2000" dirty="0"/>
              <a:t> Не подбирать чужие вещи, которые лежат на тротуаре, в траве, на скамейке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Дополнить</a:t>
            </a:r>
          </a:p>
          <a:p>
            <a:pPr>
              <a:buNone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1579393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-500090"/>
            <a:ext cx="8086724" cy="178595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.5. Внеурочная деятельность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3" y="476672"/>
            <a:ext cx="8568952" cy="583264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7200" i="1" dirty="0"/>
              <a:t>СанПиН</a:t>
            </a:r>
            <a:r>
              <a:rPr lang="ru-RU" sz="7200" i="1" dirty="0">
                <a:ea typeface="Calibri" panose="020F0502020204030204" pitchFamily="34" charset="0"/>
              </a:rPr>
              <a:t> (пост. от 10.07.2015 г.):</a:t>
            </a:r>
            <a:r>
              <a:rPr lang="ru-RU" sz="7200" dirty="0"/>
              <a:t> «Внеурочная деятельность …составляет </a:t>
            </a:r>
            <a:r>
              <a:rPr lang="ru-RU" sz="7200" b="1" dirty="0"/>
              <a:t>10 часов в неделю</a:t>
            </a:r>
            <a:r>
              <a:rPr lang="ru-RU" sz="7200" dirty="0"/>
              <a:t>…, из которых </a:t>
            </a:r>
            <a:r>
              <a:rPr lang="ru-RU" sz="7200" b="1" dirty="0"/>
              <a:t>не менее 5 часов </a:t>
            </a:r>
            <a:r>
              <a:rPr lang="ru-RU" sz="7200" dirty="0"/>
              <a:t>предусматривается </a:t>
            </a:r>
            <a:r>
              <a:rPr lang="ru-RU" sz="7200" b="1" dirty="0"/>
              <a:t>на реализацию </a:t>
            </a:r>
            <a:r>
              <a:rPr lang="ru-RU" sz="7200" dirty="0"/>
              <a:t>обязательных </a:t>
            </a:r>
            <a:r>
              <a:rPr lang="ru-RU" sz="7200" b="1" dirty="0"/>
              <a:t>занятий коррекционной направленности</a:t>
            </a:r>
            <a:r>
              <a:rPr lang="ru-RU" sz="7200" dirty="0"/>
              <a:t>, остальные - на развивающую область…»</a:t>
            </a:r>
            <a:endParaRPr lang="ru-RU" sz="7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8000" b="1" dirty="0">
                <a:cs typeface="Times New Roman" pitchFamily="18" charset="0"/>
              </a:rPr>
              <a:t>Внеурочная деятельность</a:t>
            </a:r>
            <a:r>
              <a:rPr lang="ru-RU" sz="8000" dirty="0">
                <a:cs typeface="Times New Roman" pitchFamily="18" charset="0"/>
              </a:rPr>
              <a:t> является составной частью учебно-воспитательного процесса и </a:t>
            </a:r>
            <a:r>
              <a:rPr lang="ru-RU" sz="8000" b="1" dirty="0">
                <a:cs typeface="Times New Roman" pitchFamily="18" charset="0"/>
              </a:rPr>
              <a:t>одной из форм организации свободного времени</a:t>
            </a:r>
            <a:r>
              <a:rPr lang="ru-RU" sz="8000" dirty="0">
                <a:cs typeface="Times New Roman" pitchFamily="18" charset="0"/>
              </a:rPr>
              <a:t> обучающихся.</a:t>
            </a:r>
          </a:p>
          <a:p>
            <a:pPr>
              <a:buNone/>
            </a:pP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Внеурочная деятельность организуется по следующим </a:t>
            </a:r>
            <a:r>
              <a:rPr lang="ru-RU" sz="8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направлениям развития личности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8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спортивно-оздоровительное, </a:t>
            </a: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8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общеинтеллектуальное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общекультурное (художественно-эстетическое), </a:t>
            </a: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социальное, </a:t>
            </a: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нравственное. </a:t>
            </a:r>
          </a:p>
          <a:p>
            <a:pPr algn="just">
              <a:buNone/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>
              <a:buNone/>
            </a:pPr>
            <a:r>
              <a:rPr lang="ru-RU" sz="8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7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внеурочной деятельности реализуется  на школьных и классных мероприятиях (Новый год, День Знаний, Пасха, Город Мастеров, 8 марта, концерты и др.) и занятиях в рамках рабочих программ</a:t>
            </a:r>
            <a:r>
              <a:rPr lang="ru-RU" sz="7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разным направлениям</a:t>
            </a:r>
            <a:r>
              <a:rPr lang="ru-RU" sz="7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внеурочной деятельности.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>
                <a:latin typeface="Times New Roman" pitchFamily="18" charset="0"/>
                <a:cs typeface="Times New Roman" pitchFamily="18" charset="0"/>
              </a:rPr>
            </a:br>
            <a:endParaRPr lang="ru-RU" sz="7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000" dirty="0"/>
              <a:t>	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5721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88" y="214313"/>
          <a:ext cx="8329611" cy="6183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5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765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765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Название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Планируемая деятельность ребенка в мероприятии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Участие ребенка в мероприятии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28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Новогодний праздник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подготовка к мероприятию: изготовление украшений класса, новогодних открыток;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разучивание стихотворения</a:t>
                      </a:r>
                      <a:r>
                        <a:rPr lang="ru-RU" sz="18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«Дед Мороз», 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новогодних песен «В лесу родилась елочка»,  «Маленькая</a:t>
                      </a:r>
                      <a:r>
                        <a:rPr lang="ru-RU" sz="18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елочка», «Как в лесу под Новый год»  и др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Саша делал бусы из бумаги,</a:t>
                      </a:r>
                      <a:r>
                        <a:rPr lang="ru-RU" baseline="0" dirty="0">
                          <a:latin typeface="Times New Roman" pitchFamily="18" charset="0"/>
                          <a:cs typeface="Times New Roman" pitchFamily="18" charset="0"/>
                        </a:rPr>
                        <a:t> поздравительные открытки, украшал елку в актовом зале. Участвовал в новогоднем празднике: пел новогодние песни, водил хоровод вокруг елки, рассказал деду Морозу стихотворение.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Пасха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Веселые старты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64040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Условия реализации потребности</a:t>
            </a: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уходе и </a:t>
            </a: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присмотре 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418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10445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Организация ухода и присмотра - условие реализации АООП и СИПР.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деятельность, в ходе которой решаются учебно-воспитательные задачи (доверие, общение, потребность в чистоте и др.);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осуществляется по мере необходимости в течение всего периода пребывания обучающегося в организации (при одевании/раздевании, приеме пищи, осуществлении гигиенических процедур, проведении мероприятий, свободного времени);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персонал обучен развивающему уходу и профессиональному присмотру.</a:t>
            </a:r>
          </a:p>
        </p:txBody>
      </p:sp>
    </p:spTree>
    <p:extLst>
      <p:ext uri="{BB962C8B-B14F-4D97-AF65-F5344CB8AC3E}">
        <p14:creationId xmlns="" xmlns:p14="http://schemas.microsoft.com/office/powerpoint/2010/main" val="336908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1520" y="0"/>
            <a:ext cx="8435280" cy="657225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Области и требования развивающего ухода: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прием пищи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одевани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е,</a:t>
            </a:r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 раздевани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забота 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внешнем виде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передвижени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гигиенически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 процедур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 ребенком</a:t>
            </a:r>
          </a:p>
          <a:p>
            <a:pPr lvl="0"/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поддержк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 жизненно важных функций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 организма (выполнение назначений врача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реализация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коммуникативных и социально-эмоциональных потребностей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(создание комфортной окружающей обстановки, восполнение недостатка личного общения)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137160" indent="0" algn="ctr">
              <a:buNone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Области и требования профессионального присмотра:</a:t>
            </a:r>
          </a:p>
          <a:p>
            <a:r>
              <a:rPr lang="ru-RU" sz="2000" b="1" dirty="0">
                <a:cs typeface="Times New Roman" pitchFamily="18" charset="0"/>
              </a:rPr>
              <a:t>обеспечение безопасной среды</a:t>
            </a:r>
          </a:p>
          <a:p>
            <a:pPr lvl="0"/>
            <a:r>
              <a:rPr lang="ru-RU" sz="2000" b="1" dirty="0">
                <a:cs typeface="Times New Roman" pitchFamily="18" charset="0"/>
              </a:rPr>
              <a:t>с</a:t>
            </a:r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оставление 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четких </a:t>
            </a:r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алгоритмов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на случай возникновения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 разных </a:t>
            </a:r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непредвиденных ситуаций</a:t>
            </a:r>
            <a:r>
              <a:rPr lang="ru-RU" sz="2000" b="1" dirty="0">
                <a:cs typeface="Times New Roman" pitchFamily="18" charset="0"/>
              </a:rPr>
              <a:t>,</a:t>
            </a:r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связанных с</a:t>
            </a:r>
            <a:r>
              <a:rPr lang="ru-RU" sz="2000" dirty="0">
                <a:cs typeface="Times New Roman" pitchFamily="18" charset="0"/>
              </a:rPr>
              <a:t> безопасностью жизни и </a:t>
            </a:r>
            <a:r>
              <a:rPr lang="x-none" sz="2000" dirty="0">
                <a:latin typeface="Times New Roman" pitchFamily="18" charset="0"/>
                <a:cs typeface="Times New Roman" pitchFamily="18" charset="0"/>
              </a:rPr>
              <a:t>здоровь</a:t>
            </a:r>
            <a:r>
              <a:rPr lang="ru-RU" sz="2000" dirty="0">
                <a:cs typeface="Times New Roman" pitchFamily="18" charset="0"/>
              </a:rPr>
              <a:t>я обучающихся;</a:t>
            </a:r>
          </a:p>
          <a:p>
            <a:pPr lvl="0"/>
            <a:r>
              <a:rPr lang="ru-RU" sz="2000" b="1" dirty="0">
                <a:cs typeface="Times New Roman" pitchFamily="18" charset="0"/>
              </a:rPr>
              <a:t>в</a:t>
            </a:r>
            <a:r>
              <a:rPr lang="x-none" sz="2000" b="1" dirty="0">
                <a:latin typeface="Times New Roman" pitchFamily="18" charset="0"/>
                <a:cs typeface="Times New Roman" pitchFamily="18" charset="0"/>
              </a:rPr>
              <a:t>едение журнала травм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137160" lvl="0" indent="0" algn="ctr">
              <a:buNone/>
            </a:pPr>
            <a:r>
              <a:rPr lang="ru-RU" sz="2000" b="1" dirty="0">
                <a:solidFill>
                  <a:srgbClr val="C00000"/>
                </a:solidFill>
                <a:cs typeface="Times New Roman" pitchFamily="18" charset="0"/>
              </a:rPr>
              <a:t>!</a:t>
            </a:r>
            <a:r>
              <a:rPr lang="ru-RU" sz="2000" dirty="0">
                <a:solidFill>
                  <a:srgbClr val="C00000"/>
                </a:solidFill>
                <a:cs typeface="Times New Roman" pitchFamily="18" charset="0"/>
              </a:rPr>
              <a:t>  Планирование и осуществление ухода и присмотра </a:t>
            </a:r>
            <a:r>
              <a:rPr lang="ru-RU" sz="2000" b="1" dirty="0">
                <a:solidFill>
                  <a:srgbClr val="C00000"/>
                </a:solidFill>
                <a:cs typeface="Times New Roman" pitchFamily="18" charset="0"/>
              </a:rPr>
              <a:t>отражается в индивидуальном графике с указанием времени, деятельности и лица, осуществляющего уход и присмотр</a:t>
            </a:r>
          </a:p>
          <a:p>
            <a:pPr marL="137160" indent="0">
              <a:buNone/>
            </a:pP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7764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68072" cy="476672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Условия реализации потребности в уходе и присмотре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49006110"/>
              </p:ext>
            </p:extLst>
          </p:nvPr>
        </p:nvGraphicFramePr>
        <p:xfrm>
          <a:off x="0" y="620688"/>
          <a:ext cx="9144000" cy="6346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196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0470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6565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10727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9292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1251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8.40-9.20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9.20-9.30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9.30-10.10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10.10-11.00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11.00-11.40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11.40-11.50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11.50-12.30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12.30-13.20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82481"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Отдых (присмотр)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классе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Воспитатель Петрова О.Л.</a:t>
                      </a:r>
                    </a:p>
                    <a:p>
                      <a:endParaRPr lang="ru-RU" dirty="0"/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Отдых (присмотр)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(сенсорная комната)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Воспитатель Петрова О.Л.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Завтрак (уход)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 Ильина И.Б.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Гигиенические процедуры (уход)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latin typeface="+mn-lt"/>
                          <a:cs typeface="Times New Roman" pitchFamily="18" charset="0"/>
                        </a:rPr>
                        <a:t>Воспитатель Петрова О.Л.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Отдых</a:t>
                      </a:r>
                      <a:r>
                        <a:rPr lang="ru-RU" sz="16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(п</a:t>
                      </a: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рисмотр)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(шариковый бассейн)</a:t>
                      </a:r>
                      <a:r>
                        <a:rPr kumimoji="0" lang="ru-RU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воспитатель Петрова О.Л.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b="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 pitchFamily="18" charset="0"/>
                        </a:rPr>
                        <a:t>Обед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 pitchFamily="18" charset="0"/>
                        </a:rPr>
                        <a:t>(уход)</a:t>
                      </a:r>
                      <a:endParaRPr lang="ru-RU" sz="16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 pitchFamily="18" charset="0"/>
                        </a:rPr>
                        <a:t>Учитель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latin typeface="+mn-lt"/>
                          <a:ea typeface="Calibri"/>
                          <a:cs typeface="Times New Roman" pitchFamily="18" charset="0"/>
                        </a:rPr>
                        <a:t>Ильина И.Б.</a:t>
                      </a:r>
                      <a:endParaRPr lang="ru-RU" sz="16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 pitchFamily="18" charset="0"/>
                        </a:rPr>
                        <a:t>Гигиенические процедуры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 pitchFamily="18" charset="0"/>
                        </a:rPr>
                        <a:t>(уход)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i="1" dirty="0">
                          <a:latin typeface="+mn-lt"/>
                          <a:ea typeface="Calibri"/>
                          <a:cs typeface="Times New Roman" pitchFamily="18" charset="0"/>
                        </a:rPr>
                        <a:t>Воспитатель Петрова О.Л.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297425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необходимых специальных материалов и </a:t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 для ухода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85926"/>
            <a:ext cx="7281890" cy="43402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>
                <a:solidFill>
                  <a:schemeClr val="tx1"/>
                </a:solidFill>
              </a:rPr>
              <a:t>     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подгузники, влажные салфетки, одноразовые перчатки, полотенце, бумажные полотенца, мыло, детский крем, специальные столовые приборы и посуда (кружка с рожком, ложка и вилка с насадкой для левой руки), подложка под тарелку, нагрудники, салфетки.</a:t>
            </a:r>
          </a:p>
        </p:txBody>
      </p:sp>
    </p:spTree>
    <p:extLst>
      <p:ext uri="{BB962C8B-B14F-4D97-AF65-F5344CB8AC3E}">
        <p14:creationId xmlns="" xmlns:p14="http://schemas.microsoft.com/office/powerpoint/2010/main" val="87532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 lIns="64291" tIns="32146" rIns="64291" bIns="32146">
            <a:normAutofit/>
          </a:bodyPr>
          <a:lstStyle/>
          <a:p>
            <a:r>
              <a:rPr lang="ru-RU" sz="2400" dirty="0">
                <a:solidFill>
                  <a:srgbClr val="0000FF"/>
                </a:solidFill>
                <a:latin typeface="+mn-lt"/>
              </a:rPr>
              <a:t>Кто и как разрабатывает СИПР?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lIns="64291" tIns="32146" rIns="64291" bIns="32146"/>
          <a:lstStyle/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800000"/>
                </a:solidFill>
              </a:rPr>
              <a:t>Письмо </a:t>
            </a:r>
            <a:r>
              <a:rPr lang="ru-RU" sz="2000" dirty="0" err="1">
                <a:solidFill>
                  <a:srgbClr val="800000"/>
                </a:solidFill>
              </a:rPr>
              <a:t>минобрнауки</a:t>
            </a:r>
            <a:r>
              <a:rPr lang="ru-RU" sz="2000" dirty="0">
                <a:solidFill>
                  <a:srgbClr val="800000"/>
                </a:solidFill>
              </a:rPr>
              <a:t> РФ ВК-452/07 от 11.03.2016 «Методические рекомендации по вопросам внедрения ФГОС …»</a:t>
            </a: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800000"/>
                </a:solidFill>
              </a:rPr>
              <a:t>Письмо </a:t>
            </a:r>
            <a:r>
              <a:rPr lang="ru-RU" sz="2000" dirty="0" err="1">
                <a:solidFill>
                  <a:srgbClr val="800000"/>
                </a:solidFill>
              </a:rPr>
              <a:t>минобрнауки</a:t>
            </a:r>
            <a:r>
              <a:rPr lang="ru-RU" sz="2000" dirty="0">
                <a:solidFill>
                  <a:srgbClr val="800000"/>
                </a:solidFill>
              </a:rPr>
              <a:t> РФ ТС – 728/07 от 15.03 2018 «Об организации работы по СИПР»</a:t>
            </a:r>
          </a:p>
          <a:p>
            <a:pPr marL="137160" indent="0" algn="ctr">
              <a:buNone/>
            </a:pPr>
            <a:endParaRPr lang="ru-RU" sz="2000" dirty="0"/>
          </a:p>
          <a:p>
            <a:pPr marL="137160" indent="0" algn="ctr">
              <a:buNone/>
            </a:pPr>
            <a:endParaRPr lang="ru-RU" sz="2000" dirty="0"/>
          </a:p>
          <a:p>
            <a:pPr marL="137160" indent="0" algn="ctr">
              <a:buNone/>
            </a:pPr>
            <a:r>
              <a:rPr lang="ru-RU" sz="2000" dirty="0"/>
              <a:t>«На основе анализа результатов психолого-педагогического обследования ребёнка </a:t>
            </a:r>
          </a:p>
          <a:p>
            <a:pPr marL="137160" indent="0" algn="ctr">
              <a:buNone/>
            </a:pPr>
            <a:r>
              <a:rPr lang="ru-RU" sz="2000" b="1" dirty="0"/>
              <a:t>ЭКСПЕРТНОЙ ГРУППОЙ </a:t>
            </a:r>
            <a:r>
              <a:rPr lang="ru-RU" sz="2000" dirty="0"/>
              <a:t>образовательной организации разрабатывается специальная индивидуальная программа развития»</a:t>
            </a:r>
          </a:p>
          <a:p>
            <a:pPr>
              <a:buFont typeface="Wingdings" charset="2"/>
              <a:buChar char="ü"/>
            </a:pPr>
            <a:endParaRPr lang="ru-RU" sz="25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5264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Перечень специалистов, участвующих в разработке и реализации СИПР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учитель класса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учитель-дефектолог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учитель-логопед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педагог-психолог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учитель музыки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учитель физкультуры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ассистент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тьютор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781457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9269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сотрудничества с </a:t>
            </a:r>
            <a:r>
              <a:rPr lang="ru-RU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семьей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66526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(из АООП образования) </a:t>
            </a:r>
          </a:p>
          <a:p>
            <a:pPr>
              <a:buNone/>
            </a:pP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«Программа сотрудничества с семьей направлена на обеспечение </a:t>
            </a:r>
            <a:r>
              <a:rPr lang="ru-RU" sz="2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конструктивного взаимодействия специалистов образовательной организации и родителей </a:t>
            </a: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обучающегося в интересах особого ребенка и его семьи»</a:t>
            </a:r>
          </a:p>
          <a:p>
            <a:pPr>
              <a:spcBef>
                <a:spcPts val="800"/>
              </a:spcBef>
              <a:spcAft>
                <a:spcPts val="600"/>
              </a:spcAft>
              <a:buClrTx/>
              <a:buNone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spcBef>
                <a:spcPts val="800"/>
              </a:spcBef>
              <a:spcAft>
                <a:spcPts val="600"/>
              </a:spcAft>
              <a:buClrTx/>
              <a:buNone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Договор о сотрудничестве !</a:t>
            </a:r>
          </a:p>
          <a:p>
            <a:pPr algn="ctr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ClrTx/>
              <a:buNone/>
              <a:defRPr/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300" b="1" dirty="0"/>
              <a:t>ПАРТНЁРСКИЕ отношения</a:t>
            </a:r>
            <a:r>
              <a:rPr lang="ru-RU" sz="2300" dirty="0"/>
              <a:t> на основе </a:t>
            </a:r>
            <a:r>
              <a:rPr lang="ru-RU" sz="2300" dirty="0" smtClean="0"/>
              <a:t>доверия </a:t>
            </a:r>
            <a:r>
              <a:rPr lang="ru-RU" sz="2300" dirty="0"/>
              <a:t>и </a:t>
            </a:r>
          </a:p>
          <a:p>
            <a:pPr algn="ctr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ClrTx/>
              <a:buNone/>
              <a:defRPr/>
            </a:pPr>
            <a:r>
              <a:rPr lang="ru-RU" sz="2300" dirty="0"/>
              <a:t>       </a:t>
            </a:r>
            <a:r>
              <a:rPr lang="ru-RU" sz="2300" u="sng" dirty="0"/>
              <a:t>разделения ответственности за результаты </a:t>
            </a:r>
            <a:r>
              <a:rPr lang="ru-RU" sz="2300" dirty="0"/>
              <a:t>совместной работы с ребёнком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800"/>
              </a:spcBef>
              <a:spcAft>
                <a:spcPts val="600"/>
              </a:spcAft>
              <a:buClrTx/>
              <a:buFontTx/>
              <a:buNone/>
              <a:defRPr/>
            </a:pPr>
            <a:endParaRPr lang="ru-RU" sz="23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80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300" u="sng" dirty="0">
                <a:latin typeface="Times New Roman" pitchFamily="18" charset="0"/>
                <a:cs typeface="Times New Roman" pitchFamily="18" charset="0"/>
              </a:rPr>
              <a:t> Задачи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spcBef>
                <a:spcPts val="800"/>
              </a:spcBef>
              <a:spcAft>
                <a:spcPts val="600"/>
              </a:spcAft>
              <a:buFont typeface="Wingdings" charset="2"/>
              <a:buChar char="ü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создание позитивного отношения в семье к образованию особого ребенка;</a:t>
            </a:r>
          </a:p>
          <a:p>
            <a:pPr marL="457200" indent="-457200">
              <a:spcBef>
                <a:spcPts val="800"/>
              </a:spcBef>
              <a:spcAft>
                <a:spcPts val="600"/>
              </a:spcAft>
              <a:buFont typeface="Wingdings" charset="2"/>
              <a:buChar char="ü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формирование доверия между специалистами и родителями в процессе обучения и воспитания ребенка;</a:t>
            </a:r>
          </a:p>
          <a:p>
            <a:pPr marL="457200" indent="-457200">
              <a:spcBef>
                <a:spcPts val="800"/>
              </a:spcBef>
              <a:spcAft>
                <a:spcPts val="600"/>
              </a:spcAft>
              <a:buFont typeface="Wingdings" charset="2"/>
              <a:buChar char="ü"/>
              <a:defRPr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формирование конструктивной родительской позиции. </a:t>
            </a:r>
          </a:p>
          <a:p>
            <a:pPr>
              <a:buNone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1884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68072" cy="105273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+mn-lt"/>
              </a:rPr>
              <a:t>Возможные задачи, мероприятия и формы сотрудничества организации и семьи обучающегося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77318" cy="5929354"/>
          </a:xfrm>
        </p:spPr>
        <p:txBody>
          <a:bodyPr>
            <a:noAutofit/>
          </a:bodyPr>
          <a:lstStyle/>
          <a:p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Психологическая поддержка семьи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тренинги,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встречи родительского клуба,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индивидуальные консультации с психологом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осведомленности родителей об особенностях развития и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специфических образовательных потребностях ребенка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индивидуальные консультации родителей со специалистами,</a:t>
            </a:r>
          </a:p>
          <a:p>
            <a:pPr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тематические семинары</a:t>
            </a:r>
          </a:p>
          <a:p>
            <a:r>
              <a:rPr lang="ru-RU" sz="2000" b="1" dirty="0"/>
              <a:t>Взаимодействие специалистов и семьи в ходе разработки и реализации СИПР</a:t>
            </a:r>
          </a:p>
          <a:p>
            <a:pPr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родителей в разработке СИПР,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посещение родителями уроков/занятий в организации,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консультирование родителей по вопросам обучения ребенка в домашних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условиях, выбор единых подходов и приемов работы,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домашнее </a:t>
            </a:r>
            <a:r>
              <a:rPr lang="ru-RU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визитирование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5803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04664"/>
            <a:ext cx="8777318" cy="56754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ведение дневника наблюдений (краткие записи),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информирование электронными средствами,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личные встречи, беседы, </a:t>
            </a:r>
          </a:p>
          <a:p>
            <a:pPr lvl="0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ежедневный просмотр и записи в дневнике ребенка,</a:t>
            </a:r>
          </a:p>
          <a:p>
            <a:pPr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просмотр и обсуждение видеозаписей занятий с ребенком в школе и дома </a:t>
            </a:r>
          </a:p>
          <a:p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/>
              <a:t>Организация участия родителей в деятельности образовательной организации</a:t>
            </a:r>
          </a:p>
          <a:p>
            <a:pPr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привлечение родителей к планированию, разработке и реализации</a:t>
            </a:r>
          </a:p>
          <a:p>
            <a:pPr>
              <a:buNone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     м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ероприятий,</a:t>
            </a:r>
          </a:p>
          <a:p>
            <a:pPr>
              <a:buNone/>
            </a:pPr>
            <a:r>
              <a:rPr lang="ru-RU" sz="2000" i="1" dirty="0"/>
              <a:t>участие родителей в решении вопросов, связанных с управлением образовательной организацией,</a:t>
            </a:r>
          </a:p>
          <a:p>
            <a:pPr>
              <a:buNone/>
            </a:pPr>
            <a:r>
              <a:rPr lang="ru-RU" sz="2000" i="1" dirty="0"/>
              <a:t>участие родителей во взаимодействии с другими организациями,</a:t>
            </a:r>
          </a:p>
          <a:p>
            <a:pPr>
              <a:buNone/>
            </a:pPr>
            <a:r>
              <a:rPr lang="ru-RU" sz="2000" i="1" dirty="0"/>
              <a:t>участие родителей в решении хозяйственных вопросов образовательной организации</a:t>
            </a:r>
          </a:p>
          <a:p>
            <a:pPr>
              <a:buNone/>
            </a:pP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45855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25470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Перечень необходимых технических средств и дидактических материалов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Подъемник, душевая каталка, ортопедическое кресло (мешок), кресло-коляска,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вертикализатор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Прибор для альтернативной коммуникации (коммуникатор), электронная кнопка для привлечения внимания.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Игрушки и предметы со световыми, звуковыми эффектами, образцы</a:t>
            </a:r>
          </a:p>
          <a:p>
            <a:pPr lvl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материалов, различных по фактуре, вязкости, температуре, плотности, </a:t>
            </a:r>
          </a:p>
          <a:p>
            <a:pPr lvl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сенсорные панели, наборы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аромобаночек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вибромассажер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Предметы для нанизывания на стержень, шнур, нить (кольца, шары, бусины), звучащие предметы для встряхивания, предметы для сжимания (мячи различной фактуры, разного диаметра), вставления (стаканчики одинаковой величины).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Средства для фиксации ног, груди; мягкие формы и приспособления для придания положения лежа, сидя, стоя; автомобильное кресло; гимнастический мяч большого диаметра, гамак, коврики, тренажер 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Мотомед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Дидактический материал по предметам, внесенным в СИПР.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35025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714356"/>
          </a:xfrm>
        </p:spPr>
        <p:txBody>
          <a:bodyPr>
            <a:normAutofit/>
          </a:bodyPr>
          <a:lstStyle/>
          <a:p>
            <a:pPr marL="651510" lvl="0" indent="-514350"/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dirty="0">
                <a:solidFill>
                  <a:srgbClr val="0070C0"/>
                </a:solidFill>
                <a:latin typeface="+mn-lt"/>
              </a:rPr>
              <a:t>Средства мониторинга и оценки динамики обучения.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		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Текущая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аттестация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обучающихся включает в себя 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каждое полугодовое оценивание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результатов освоения СИПР, разработанной на основе АООП образовательной организации. </a:t>
            </a:r>
          </a:p>
          <a:p>
            <a:pPr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Промежуточная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аттестация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представляет собой оценку результатов освоения СИПР и развития жизненных компетенций ребёнка 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итогам учебного года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Итоговая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аттестация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представляет собой оценку результатов освоения специальной индивидуальной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развития 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последнего года обучения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развития жизненной компетенции обучающимися.  </a:t>
            </a:r>
          </a:p>
          <a:p>
            <a:pPr>
              <a:buNone/>
            </a:pPr>
            <a:endParaRPr lang="ru-RU" sz="2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самостоятельности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обучающегося </a:t>
            </a:r>
          </a:p>
          <a:p>
            <a:pPr algn="ctr">
              <a:buNone/>
            </a:pP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 экспертной группы. </a:t>
            </a: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экспертной группы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выработка согласованной оценки достижений ребёнка в сфере жизненных компетенций. Основой служит анализ результатов обучения ребёнка, динамика развития его личности.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26008126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563004" cy="10715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Оценка динамики обучения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b="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(оценка самостоятельности при выполнении заданий)</a:t>
            </a:r>
            <a:endParaRPr lang="ru-RU" sz="2400" b="0" i="1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13094259"/>
              </p:ext>
            </p:extLst>
          </p:nvPr>
        </p:nvGraphicFramePr>
        <p:xfrm>
          <a:off x="0" y="1055620"/>
          <a:ext cx="9144000" cy="580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31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08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9456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Степень</a:t>
                      </a:r>
                      <a:r>
                        <a:rPr kumimoji="0" lang="ru-RU" sz="2400" b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самостоятельности при выполнении заданий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Условные обозначения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995">
                <a:tc>
                  <a:txBody>
                    <a:bodyPr/>
                    <a:lstStyle/>
                    <a:p>
                      <a:pPr marL="27051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выполняет самостоятельно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995">
                <a:tc>
                  <a:txBody>
                    <a:bodyPr/>
                    <a:lstStyle/>
                    <a:p>
                      <a:pPr marL="27051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выполняет с частичной физической помощью 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чп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3799">
                <a:tc>
                  <a:txBody>
                    <a:bodyPr/>
                    <a:lstStyle/>
                    <a:p>
                      <a:pPr marL="27051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выполняет со значительной физической помощью</a:t>
                      </a:r>
                    </a:p>
                    <a:p>
                      <a:pPr marL="270510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зп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61398">
                <a:tc>
                  <a:txBody>
                    <a:bodyPr/>
                    <a:lstStyle/>
                    <a:p>
                      <a:pPr indent="-89535"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24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</a:t>
                      </a:r>
                    </a:p>
                    <a:p>
                      <a:pPr indent="-89535"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ru-RU" sz="24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выполняет по подражанию</a:t>
                      </a:r>
                    </a:p>
                    <a:p>
                      <a:pPr marL="0" marR="0" indent="-8953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90170" algn="l"/>
                        </a:tabLst>
                        <a:defRPr/>
                      </a:pPr>
                      <a:r>
                        <a:rPr lang="ru-RU" sz="2400" baseline="0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    </a:t>
                      </a:r>
                      <a:r>
                        <a:rPr lang="ru-RU" sz="2400" dirty="0">
                          <a:latin typeface="+mn-lt"/>
                          <a:cs typeface="Times New Roman" pitchFamily="18" charset="0"/>
                        </a:rPr>
                        <a:t>выполняет</a:t>
                      </a:r>
                      <a:r>
                        <a:rPr lang="ru-RU" sz="2400" baseline="0" dirty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по речевой инструкции </a:t>
                      </a:r>
                    </a:p>
                    <a:p>
                      <a:pPr marL="0" marR="0" indent="-8953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90170" algn="l"/>
                        </a:tabLst>
                        <a:defRPr/>
                      </a:pPr>
                      <a:r>
                        <a:rPr lang="ru-RU" sz="2400" baseline="0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    выполняет </a:t>
                      </a:r>
                      <a:r>
                        <a:rPr lang="ru-RU" sz="2400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по образцу</a:t>
                      </a:r>
                    </a:p>
                    <a:p>
                      <a:pPr indent="-89535"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89535"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latin typeface="+mn-lt"/>
                          <a:cs typeface="Times New Roman" pitchFamily="18" charset="0"/>
                        </a:rPr>
                        <a:t>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endParaRPr lang="ru-RU" sz="2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3995">
                <a:tc>
                  <a:txBody>
                    <a:bodyPr/>
                    <a:lstStyle/>
                    <a:p>
                      <a:pPr marL="270510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24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>
                          <a:latin typeface="+mn-lt"/>
                          <a:cs typeface="Times New Roman" pitchFamily="18" charset="0"/>
                        </a:rPr>
                        <a:t>выполняет задание, но допускает ошибки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+mn-lt"/>
                          <a:cs typeface="Times New Roman" pitchFamily="18" charset="0"/>
                        </a:rPr>
                        <a:t>сш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3995">
                <a:tc>
                  <a:txBody>
                    <a:bodyPr/>
                    <a:lstStyle/>
                    <a:p>
                      <a:r>
                        <a:rPr lang="ru-RU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6900">
                <a:tc>
                  <a:txBody>
                    <a:bodyPr/>
                    <a:lstStyle/>
                    <a:p>
                      <a:pPr marL="270510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576764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563004" cy="107154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Оценка динамики обучения</a:t>
            </a: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(при оценке основ коммуникации, сенсорного развития)</a:t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06" y="1122939"/>
          <a:ext cx="9072594" cy="2808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17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08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00901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Реакция на воздействия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2020">
                <a:tc>
                  <a:txBody>
                    <a:bodyPr/>
                    <a:lstStyle/>
                    <a:p>
                      <a:pPr marL="27051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негативная</a:t>
                      </a:r>
                      <a:r>
                        <a:rPr lang="ru-RU" sz="2400" baseline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реакция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нг</a:t>
                      </a: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2020">
                <a:tc>
                  <a:txBody>
                    <a:bodyPr/>
                    <a:lstStyle/>
                    <a:p>
                      <a:pPr marL="27051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нейтральная реакция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нр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2020">
                <a:tc>
                  <a:txBody>
                    <a:bodyPr/>
                    <a:lstStyle/>
                    <a:p>
                      <a:pPr marL="270510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положительная реакция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2020">
                <a:tc>
                  <a:txBody>
                    <a:bodyPr/>
                    <a:lstStyle/>
                    <a:p>
                      <a:pPr marL="270510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395946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507288" cy="1143000"/>
          </a:xfrm>
        </p:spPr>
        <p:txBody>
          <a:bodyPr>
            <a:noAutofit/>
          </a:bodyPr>
          <a:lstStyle/>
          <a:p>
            <a:pPr marL="137160"/>
            <a:r>
              <a:rPr lang="ru-RU" sz="2800" dirty="0">
                <a:solidFill>
                  <a:srgbClr val="800000"/>
                </a:solidFill>
                <a:latin typeface="+mn-lt"/>
              </a:rPr>
              <a:t>Специальная индивидуальная </a:t>
            </a:r>
            <a:br>
              <a:rPr lang="ru-RU" sz="2800" dirty="0">
                <a:solidFill>
                  <a:srgbClr val="800000"/>
                </a:solidFill>
                <a:latin typeface="+mn-lt"/>
              </a:rPr>
            </a:br>
            <a:r>
              <a:rPr lang="ru-RU" sz="2800" dirty="0">
                <a:solidFill>
                  <a:srgbClr val="800000"/>
                </a:solidFill>
                <a:latin typeface="+mn-lt"/>
              </a:rPr>
              <a:t>программа развития (СИПР)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77272"/>
          </a:xfrm>
        </p:spPr>
        <p:txBody>
          <a:bodyPr>
            <a:normAutofit fontScale="92500" lnSpcReduction="20000"/>
          </a:bodyPr>
          <a:lstStyle/>
          <a:p>
            <a:pPr marL="136525" indent="0">
              <a:buNone/>
            </a:pPr>
            <a:r>
              <a:rPr lang="ru-RU" sz="2600" dirty="0"/>
              <a:t>«Итоговые достижения определяются </a:t>
            </a:r>
            <a:r>
              <a:rPr lang="ru-RU" sz="2600" b="1" dirty="0"/>
              <a:t>индивидуальными</a:t>
            </a:r>
            <a:r>
              <a:rPr lang="ru-RU" sz="2600" dirty="0"/>
              <a:t> возможностями ребенка – обучение и воспитание на основе </a:t>
            </a:r>
            <a:r>
              <a:rPr lang="ru-RU" sz="2600" b="1" dirty="0"/>
              <a:t>специальной индивидуальной программы развития</a:t>
            </a:r>
            <a:r>
              <a:rPr lang="ru-RU" sz="2600" dirty="0"/>
              <a:t>» </a:t>
            </a:r>
          </a:p>
          <a:p>
            <a:pPr>
              <a:buFont typeface="Wingdings" charset="2"/>
              <a:buChar char="ü"/>
            </a:pPr>
            <a:r>
              <a:rPr lang="ru-RU" sz="2600" dirty="0"/>
              <a:t>СИПР имеет свою структуру (в соответствии с п.2.9.1. ФГОС), отличную от структуры АООП;</a:t>
            </a:r>
          </a:p>
          <a:p>
            <a:pPr>
              <a:buFont typeface="Wingdings" charset="2"/>
              <a:buChar char="ü"/>
            </a:pPr>
            <a:r>
              <a:rPr lang="ru-RU" sz="2600" dirty="0"/>
              <a:t>разрабатывается на основе содержания АООП, но лишь </a:t>
            </a:r>
            <a:r>
              <a:rPr lang="ru-RU" sz="2600" u="sng" dirty="0"/>
              <a:t>в</a:t>
            </a:r>
            <a:r>
              <a:rPr lang="ru-RU" sz="2600" dirty="0"/>
              <a:t> </a:t>
            </a:r>
            <a:r>
              <a:rPr lang="ru-RU" sz="2600" u="sng" dirty="0"/>
              <a:t>доступном</a:t>
            </a:r>
            <a:r>
              <a:rPr lang="ru-RU" sz="2600" dirty="0"/>
              <a:t> для конкретного ребенка </a:t>
            </a:r>
            <a:r>
              <a:rPr lang="ru-RU" sz="2600" u="sng" dirty="0"/>
              <a:t>объёме</a:t>
            </a:r>
            <a:r>
              <a:rPr lang="ru-RU" sz="2600" dirty="0"/>
              <a:t>, с учетом его индивидуальных возможностей и особых образовательных потребностей;</a:t>
            </a:r>
          </a:p>
          <a:p>
            <a:pPr>
              <a:buFont typeface="Wingdings" charset="2"/>
              <a:buChar char="ü"/>
            </a:pPr>
            <a:r>
              <a:rPr lang="ru-RU" sz="2600" dirty="0"/>
              <a:t>разрабатывается на учебный год экспертной группой, включающей специалистов, работающих с ребенком; привлекаются родители обучающегося;</a:t>
            </a:r>
          </a:p>
          <a:p>
            <a:pPr>
              <a:buFont typeface="Wingdings" charset="2"/>
              <a:buChar char="ü"/>
            </a:pPr>
            <a:r>
              <a:rPr lang="ru-RU" sz="2600" dirty="0"/>
              <a:t>утверждается директором ОО на основе решения коллегиального органа (педагогического совета) образовательной организации;</a:t>
            </a:r>
          </a:p>
          <a:p>
            <a:pPr>
              <a:buFont typeface="Wingdings" charset="2"/>
              <a:buChar char="ü"/>
            </a:pPr>
            <a:r>
              <a:rPr lang="ru-RU" sz="2600" dirty="0"/>
              <a:t>реализуется во взаимодействии семьи и специалистов в процессе обучения и воспитания ребенка.</a:t>
            </a: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6830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56992"/>
            <a:ext cx="8229600" cy="1368152"/>
          </a:xfrm>
        </p:spPr>
        <p:txBody>
          <a:bodyPr>
            <a:normAutofit fontScale="92500" lnSpcReduction="20000"/>
          </a:bodyPr>
          <a:lstStyle/>
          <a:p>
            <a:pPr marL="136525" indent="0" algn="ctr">
              <a:buNone/>
            </a:pPr>
            <a:r>
              <a:rPr lang="ru-RU" sz="4800" dirty="0">
                <a:solidFill>
                  <a:srgbClr val="800000"/>
                </a:solidFill>
              </a:rPr>
              <a:t>адрес УМК в интернете:</a:t>
            </a:r>
          </a:p>
          <a:p>
            <a:pPr marL="136525" indent="0" algn="ctr">
              <a:buNone/>
            </a:pPr>
            <a:r>
              <a:rPr lang="en-US" sz="4800" dirty="0">
                <a:solidFill>
                  <a:srgbClr val="0000FF"/>
                </a:solidFill>
              </a:rPr>
              <a:t>http://</a:t>
            </a:r>
            <a:r>
              <a:rPr lang="ru-RU" sz="4800" dirty="0">
                <a:solidFill>
                  <a:srgbClr val="0000FF"/>
                </a:solidFill>
              </a:rPr>
              <a:t>УМКСИПР.РФ 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ru-RU" sz="4800" dirty="0"/>
              <a:t> </a:t>
            </a:r>
          </a:p>
        </p:txBody>
      </p:sp>
      <p:pic>
        <p:nvPicPr>
          <p:cNvPr id="4" name="Изображение 3" descr="banner-m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1304044" y="4891286"/>
            <a:ext cx="789730" cy="9971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5897416"/>
            <a:ext cx="2167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Министерство</a:t>
            </a:r>
          </a:p>
          <a:p>
            <a:pPr algn="ctr"/>
            <a:r>
              <a:rPr lang="ru-RU" sz="1400" dirty="0"/>
              <a:t>Образования и науки</a:t>
            </a:r>
          </a:p>
          <a:p>
            <a:pPr algn="ctr"/>
            <a:r>
              <a:rPr lang="ru-RU" sz="1400" dirty="0"/>
              <a:t>Российской Федерации</a:t>
            </a:r>
          </a:p>
        </p:txBody>
      </p:sp>
      <p:pic>
        <p:nvPicPr>
          <p:cNvPr id="6" name="Изображение 5" descr="banner-pskovGU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4243914" y="4893704"/>
            <a:ext cx="760134" cy="10029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64737" y="5897416"/>
            <a:ext cx="20975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ФГБОУВО Псковский </a:t>
            </a:r>
          </a:p>
          <a:p>
            <a:pPr algn="ctr"/>
            <a:r>
              <a:rPr lang="ru-RU" sz="1400" dirty="0"/>
              <a:t>Государственный </a:t>
            </a:r>
          </a:p>
          <a:p>
            <a:pPr algn="ctr"/>
            <a:r>
              <a:rPr lang="ru-RU" sz="1400" dirty="0"/>
              <a:t>Университет</a:t>
            </a:r>
          </a:p>
        </p:txBody>
      </p:sp>
      <p:pic>
        <p:nvPicPr>
          <p:cNvPr id="8" name="Изображение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38344" y="1874161"/>
            <a:ext cx="6274016" cy="1410823"/>
          </a:xfrm>
          <a:prstGeom prst="rect">
            <a:avLst/>
          </a:prstGeom>
        </p:spPr>
      </p:pic>
      <p:pic>
        <p:nvPicPr>
          <p:cNvPr id="10" name="Изображение 9" descr="Логотип ЦЛП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2166" y="5129580"/>
            <a:ext cx="882973" cy="5660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52670" y="5931277"/>
            <a:ext cx="2783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0" algn="ctr">
              <a:buNone/>
            </a:pPr>
            <a:r>
              <a:rPr lang="ru-RU" sz="1400" dirty="0"/>
              <a:t>ГБОУ Псковской области </a:t>
            </a:r>
          </a:p>
          <a:p>
            <a:pPr marL="137160" indent="0" algn="ctr">
              <a:buNone/>
            </a:pPr>
            <a:r>
              <a:rPr lang="ru-RU" sz="1400" dirty="0"/>
              <a:t>«Центр лечебной педагогики  </a:t>
            </a:r>
          </a:p>
          <a:p>
            <a:pPr marL="137160" indent="0" algn="ctr">
              <a:buNone/>
            </a:pPr>
            <a:r>
              <a:rPr lang="ru-RU" sz="1400" dirty="0"/>
              <a:t>и дифференцированного обучения»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79896" y="44624"/>
            <a:ext cx="72791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</a:rPr>
              <a:t>Образование по СИПР 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</a:rPr>
              <a:t>не предполагает использование учебников</a:t>
            </a:r>
          </a:p>
        </p:txBody>
      </p:sp>
    </p:spTree>
    <p:extLst>
      <p:ext uri="{BB962C8B-B14F-4D97-AF65-F5344CB8AC3E}">
        <p14:creationId xmlns="" xmlns:p14="http://schemas.microsoft.com/office/powerpoint/2010/main" val="94292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928992" cy="93610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800000"/>
                </a:solidFill>
                <a:latin typeface="+mn-lt"/>
              </a:rPr>
              <a:t>Создание экспертной группы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517632" cy="5760640"/>
          </a:xfrm>
        </p:spPr>
        <p:txBody>
          <a:bodyPr>
            <a:noAutofit/>
          </a:bodyPr>
          <a:lstStyle/>
          <a:p>
            <a:pPr marL="137160" indent="0" algn="ctr">
              <a:buNone/>
            </a:pPr>
            <a:r>
              <a:rPr lang="ru-RU" sz="2400" i="1" dirty="0">
                <a:solidFill>
                  <a:srgbClr val="0000FF"/>
                </a:solidFill>
              </a:rPr>
              <a:t>В состав экспертной группы входят специалисты, участвующие в разработке и реализации СИПР:</a:t>
            </a:r>
            <a:endParaRPr lang="ru-RU" sz="2400" dirty="0"/>
          </a:p>
          <a:p>
            <a:pPr>
              <a:buFont typeface="Wingdings" charset="2"/>
              <a:buChar char="ü"/>
            </a:pPr>
            <a:r>
              <a:rPr lang="ru-RU" sz="2400" dirty="0"/>
              <a:t>учителя класса,</a:t>
            </a:r>
          </a:p>
          <a:p>
            <a:pPr>
              <a:buFont typeface="Wingdings" charset="2"/>
              <a:buChar char="ü"/>
            </a:pPr>
            <a:r>
              <a:rPr lang="ru-RU" sz="2400" dirty="0"/>
              <a:t>учитель-дефектолог,</a:t>
            </a:r>
          </a:p>
          <a:p>
            <a:pPr>
              <a:buFont typeface="Wingdings" charset="2"/>
              <a:buChar char="ü"/>
            </a:pPr>
            <a:r>
              <a:rPr lang="ru-RU" sz="2400" dirty="0"/>
              <a:t>учитель-логопед, </a:t>
            </a:r>
          </a:p>
          <a:p>
            <a:pPr>
              <a:buFont typeface="Wingdings" charset="2"/>
              <a:buChar char="ü"/>
            </a:pPr>
            <a:r>
              <a:rPr lang="ru-RU" sz="2400" dirty="0"/>
              <a:t>учитель физкультуры, </a:t>
            </a:r>
          </a:p>
          <a:p>
            <a:pPr>
              <a:buFont typeface="Wingdings" charset="2"/>
              <a:buChar char="ü"/>
            </a:pPr>
            <a:r>
              <a:rPr lang="ru-RU" sz="2400" dirty="0"/>
              <a:t>учитель музыки, </a:t>
            </a:r>
          </a:p>
          <a:p>
            <a:pPr>
              <a:buFont typeface="Wingdings" charset="2"/>
              <a:buChar char="ü"/>
            </a:pPr>
            <a:r>
              <a:rPr lang="ru-RU" sz="2400" dirty="0"/>
              <a:t>воспитатель / ассистент / </a:t>
            </a:r>
            <a:r>
              <a:rPr lang="ru-RU" sz="2400" dirty="0" err="1"/>
              <a:t>тьютор</a:t>
            </a:r>
            <a:r>
              <a:rPr lang="ru-RU" sz="2400" dirty="0"/>
              <a:t>, </a:t>
            </a:r>
          </a:p>
          <a:p>
            <a:pPr>
              <a:buFont typeface="Wingdings" charset="2"/>
              <a:buChar char="ü"/>
            </a:pPr>
            <a:r>
              <a:rPr lang="ru-RU" sz="2400" dirty="0"/>
              <a:t>педагог-психолог,</a:t>
            </a:r>
          </a:p>
          <a:p>
            <a:pPr>
              <a:buFont typeface="Wingdings" charset="2"/>
              <a:buChar char="ü"/>
            </a:pPr>
            <a:r>
              <a:rPr lang="ru-RU" sz="2400" dirty="0"/>
              <a:t>другие специалисты</a:t>
            </a:r>
          </a:p>
          <a:p>
            <a:pPr marL="137160" indent="0" algn="ctr">
              <a:buNone/>
            </a:pPr>
            <a:r>
              <a:rPr lang="ru-RU" sz="2400" i="1" dirty="0">
                <a:solidFill>
                  <a:srgbClr val="0000FF"/>
                </a:solidFill>
              </a:rPr>
              <a:t>и привлекаются родители (законные представители) обучающегося.</a:t>
            </a:r>
          </a:p>
          <a:p>
            <a:pPr>
              <a:buFont typeface="Wingdings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907245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+mn-lt"/>
              </a:rPr>
              <a:t>Благодарим за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1324213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5"/>
            <a:ext cx="7565982" cy="576063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экспертной группы на этапе разработки СИПР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21711399"/>
              </p:ext>
            </p:extLst>
          </p:nvPr>
        </p:nvGraphicFramePr>
        <p:xfrm>
          <a:off x="422958" y="1484784"/>
          <a:ext cx="8298083" cy="4433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75397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77064" cy="648072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800000"/>
                </a:solidFill>
                <a:latin typeface="+mn-lt"/>
              </a:rPr>
              <a:t>Структура СИПР </a:t>
            </a:r>
            <a:br>
              <a:rPr lang="ru-RU" sz="2400" dirty="0">
                <a:solidFill>
                  <a:srgbClr val="800000"/>
                </a:solidFill>
                <a:latin typeface="+mn-lt"/>
              </a:rPr>
            </a:br>
            <a:r>
              <a:rPr lang="ru-RU" sz="2400" dirty="0">
                <a:solidFill>
                  <a:srgbClr val="800000"/>
                </a:solidFill>
                <a:latin typeface="+mn-lt"/>
              </a:rPr>
              <a:t>(п. 2.9.1 приложения ФГОС):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184576"/>
          </a:xfrm>
        </p:spPr>
        <p:txBody>
          <a:bodyPr>
            <a:normAutofit fontScale="77500" lnSpcReduction="20000"/>
          </a:bodyPr>
          <a:lstStyle/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b="1" dirty="0"/>
              <a:t>общие сведения </a:t>
            </a:r>
            <a:r>
              <a:rPr lang="ru-RU" dirty="0"/>
              <a:t>о ребёнке;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характеристика, включающая </a:t>
            </a:r>
            <a:r>
              <a:rPr lang="ru-RU" b="1" dirty="0"/>
              <a:t>оценку развития </a:t>
            </a:r>
            <a:r>
              <a:rPr lang="ru-RU" dirty="0"/>
              <a:t>обучающегося на момент составления программы и определяющая приоритетные направления воспитания и обучения ребёнка;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b="1" dirty="0"/>
              <a:t>индивидуальный</a:t>
            </a:r>
            <a:r>
              <a:rPr lang="ru-RU" dirty="0"/>
              <a:t> учебный план;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содержание образования в условиях </a:t>
            </a:r>
            <a:r>
              <a:rPr lang="ru-RU" b="1" dirty="0"/>
              <a:t>организации и семьи</a:t>
            </a:r>
            <a:r>
              <a:rPr lang="ru-RU" dirty="0"/>
              <a:t>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условия реализации потребности </a:t>
            </a:r>
            <a:r>
              <a:rPr lang="ru-RU" b="1" dirty="0"/>
              <a:t>в уходе и присмотре</a:t>
            </a:r>
            <a:r>
              <a:rPr lang="ru-RU" dirty="0"/>
              <a:t>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перечень </a:t>
            </a:r>
            <a:r>
              <a:rPr lang="ru-RU" b="1" dirty="0"/>
              <a:t>специалистов</a:t>
            </a:r>
            <a:r>
              <a:rPr lang="ru-RU" dirty="0"/>
              <a:t>, участвующих в разработке и реализации СИПР;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перечень возможных задач, мероприятий и форм </a:t>
            </a:r>
            <a:r>
              <a:rPr lang="ru-RU" b="1" dirty="0"/>
              <a:t>сотрудничества организации и семьи </a:t>
            </a:r>
            <a:r>
              <a:rPr lang="ru-RU" dirty="0"/>
              <a:t>обучающегося;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перечень необходимых </a:t>
            </a:r>
            <a:r>
              <a:rPr lang="ru-RU" b="1" dirty="0"/>
              <a:t>технических средств и дидактических материалов</a:t>
            </a:r>
            <a:r>
              <a:rPr lang="ru-RU" dirty="0"/>
              <a:t>; </a:t>
            </a:r>
          </a:p>
          <a:p>
            <a:pPr marL="651510" lvl="0" indent="-514350">
              <a:buSzPct val="80000"/>
              <a:buFont typeface="+mj-lt"/>
              <a:buAutoNum type="arabicPeriod"/>
            </a:pPr>
            <a:r>
              <a:rPr lang="ru-RU" dirty="0"/>
              <a:t>средства </a:t>
            </a:r>
            <a:r>
              <a:rPr lang="ru-RU" b="1" dirty="0"/>
              <a:t>мониторинга и оценки </a:t>
            </a:r>
            <a:r>
              <a:rPr lang="ru-RU" dirty="0"/>
              <a:t>динамики обучения.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216820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92696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+mn-lt"/>
              </a:rPr>
              <a:t>Характеристика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496944" cy="5904656"/>
          </a:xfrm>
        </p:spPr>
        <p:txBody>
          <a:bodyPr>
            <a:noAutofit/>
          </a:bodyPr>
          <a:lstStyle/>
          <a:p>
            <a:r>
              <a:rPr lang="ru-RU" sz="1800" dirty="0"/>
              <a:t>Год обучения в образовательной организации.</a:t>
            </a:r>
          </a:p>
          <a:p>
            <a:r>
              <a:rPr lang="ru-RU" sz="1800" dirty="0"/>
              <a:t>Социальная картина.</a:t>
            </a:r>
          </a:p>
          <a:p>
            <a:r>
              <a:rPr lang="ru-RU" sz="1800" b="1" dirty="0"/>
              <a:t>Физическое развитие</a:t>
            </a:r>
            <a:r>
              <a:rPr lang="ru-RU" sz="1800" dirty="0"/>
              <a:t>: особенности общей моторики, позиционирования</a:t>
            </a:r>
          </a:p>
          <a:p>
            <a:r>
              <a:rPr lang="ru-RU" sz="1800" dirty="0"/>
              <a:t>обучающегося, имеющего выраженные нарушениям ОДА, мелкой моторики)</a:t>
            </a:r>
          </a:p>
          <a:p>
            <a:r>
              <a:rPr lang="ru-RU" sz="1800" dirty="0"/>
              <a:t>Особенности </a:t>
            </a:r>
            <a:r>
              <a:rPr lang="ru-RU" sz="1800" b="1" dirty="0"/>
              <a:t>эмоциональной сферы, поведения</a:t>
            </a:r>
          </a:p>
          <a:p>
            <a:pPr marL="137160" indent="0"/>
            <a:r>
              <a:rPr lang="ru-RU" sz="1800" dirty="0"/>
              <a:t>     </a:t>
            </a:r>
            <a:r>
              <a:rPr lang="ru-RU" sz="1800" b="1" dirty="0"/>
              <a:t>Познавательное и речевое развитие</a:t>
            </a:r>
            <a:r>
              <a:rPr lang="ru-RU" sz="1800" dirty="0"/>
              <a:t>: особенности восприятия, речевого  </a:t>
            </a:r>
          </a:p>
          <a:p>
            <a:pPr marL="137160" indent="0">
              <a:buNone/>
            </a:pPr>
            <a:r>
              <a:rPr lang="ru-RU" sz="1800" dirty="0"/>
              <a:t>       развития, </a:t>
            </a:r>
            <a:r>
              <a:rPr lang="ru-RU" sz="1800" dirty="0" err="1"/>
              <a:t>сформированности</a:t>
            </a:r>
            <a:r>
              <a:rPr lang="ru-RU" sz="1800" dirty="0"/>
              <a:t> базовых учебных действий, предметно- </a:t>
            </a:r>
          </a:p>
          <a:p>
            <a:pPr marL="137160" indent="0">
              <a:buNone/>
            </a:pPr>
            <a:r>
              <a:rPr lang="ru-RU" sz="1800" dirty="0"/>
              <a:t>       практической деятельности, математических представлений, представлений об     </a:t>
            </a:r>
          </a:p>
          <a:p>
            <a:pPr marL="137160" indent="0">
              <a:buNone/>
            </a:pPr>
            <a:r>
              <a:rPr lang="ru-RU" sz="1800" dirty="0"/>
              <a:t>       окружающем мире.</a:t>
            </a:r>
          </a:p>
          <a:p>
            <a:pPr marL="137160" indent="0"/>
            <a:r>
              <a:rPr lang="ru-RU" sz="1800" dirty="0"/>
              <a:t>     </a:t>
            </a:r>
            <a:r>
              <a:rPr lang="ru-RU" sz="1800" b="1" dirty="0"/>
              <a:t>Взаимодействие со взрослыми и сверстниками</a:t>
            </a:r>
            <a:r>
              <a:rPr lang="ru-RU" sz="1800" dirty="0"/>
              <a:t>.</a:t>
            </a:r>
          </a:p>
          <a:p>
            <a:r>
              <a:rPr lang="ru-RU" sz="1800" dirty="0" err="1"/>
              <a:t>Сформированность</a:t>
            </a:r>
            <a:r>
              <a:rPr lang="ru-RU" sz="1800" dirty="0"/>
              <a:t> навыков </a:t>
            </a:r>
            <a:r>
              <a:rPr lang="ru-RU" sz="1800" b="1" dirty="0"/>
              <a:t>самообслуживания, бытовой  </a:t>
            </a:r>
            <a:r>
              <a:rPr lang="ru-RU" sz="1800" dirty="0"/>
              <a:t>и доступной </a:t>
            </a:r>
            <a:r>
              <a:rPr lang="ru-RU" sz="1800" b="1" dirty="0"/>
              <a:t>трудовой деятельности</a:t>
            </a:r>
            <a:r>
              <a:rPr lang="ru-RU" sz="1800" dirty="0"/>
              <a:t>. </a:t>
            </a:r>
          </a:p>
          <a:p>
            <a:r>
              <a:rPr lang="ru-RU" sz="1800" dirty="0"/>
              <a:t>Потребность в уходе (особенности развивающего ухода), присмотре. </a:t>
            </a:r>
          </a:p>
          <a:p>
            <a:r>
              <a:rPr lang="ru-RU" sz="1800" b="1" dirty="0"/>
              <a:t>Выводы по итогам оценки</a:t>
            </a:r>
            <a:r>
              <a:rPr lang="ru-RU" sz="1800" dirty="0"/>
              <a:t>: учебная нагрузка, приоритетное содержание обучения и воспитания на предстоящий период. </a:t>
            </a:r>
          </a:p>
          <a:p>
            <a:pPr marL="137160" indent="0">
              <a:buNone/>
            </a:pPr>
            <a:endParaRPr lang="ru-RU" sz="1800" dirty="0"/>
          </a:p>
          <a:p>
            <a:pPr marL="137160" indent="0">
              <a:buNone/>
            </a:pPr>
            <a:endParaRPr lang="ru-RU" sz="1800" dirty="0"/>
          </a:p>
          <a:p>
            <a:pPr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07019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 txBox="1">
            <a:spLocks noGrp="1"/>
          </p:cNvSpPr>
          <p:nvPr>
            <p:ph type="title"/>
          </p:nvPr>
        </p:nvSpPr>
        <p:spPr>
          <a:xfrm>
            <a:off x="0" y="188640"/>
            <a:ext cx="8818730" cy="720080"/>
          </a:xfrm>
        </p:spPr>
        <p:txBody>
          <a:bodyPr lIns="64291" tIns="32146" rIns="64291" bIns="32146">
            <a:noAutofit/>
          </a:bodyPr>
          <a:lstStyle/>
          <a:p>
            <a:r>
              <a:rPr lang="ru-RU" sz="3200" dirty="0">
                <a:solidFill>
                  <a:srgbClr val="0000FF"/>
                </a:solidFill>
                <a:latin typeface="+mn-lt"/>
              </a:rPr>
              <a:t>Как формируется индивидуальный </a:t>
            </a:r>
            <a:br>
              <a:rPr lang="ru-RU" sz="3200" dirty="0">
                <a:solidFill>
                  <a:srgbClr val="0000FF"/>
                </a:solidFill>
                <a:latin typeface="+mn-lt"/>
              </a:rPr>
            </a:br>
            <a:r>
              <a:rPr lang="ru-RU" sz="3200" dirty="0">
                <a:solidFill>
                  <a:srgbClr val="0000FF"/>
                </a:solidFill>
                <a:latin typeface="+mn-lt"/>
              </a:rPr>
              <a:t>учебный план?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328592"/>
          </a:xfrm>
        </p:spPr>
        <p:txBody>
          <a:bodyPr lIns="64291" tIns="32146" rIns="64291" bIns="32146">
            <a:normAutofit/>
          </a:bodyPr>
          <a:lstStyle/>
          <a:p>
            <a:pPr marL="137153" indent="0">
              <a:buNone/>
              <a:defRPr/>
            </a:pPr>
            <a:r>
              <a:rPr lang="ru-RU" sz="2000" b="1" dirty="0">
                <a:solidFill>
                  <a:srgbClr val="800000"/>
                </a:solidFill>
              </a:rPr>
              <a:t>ФГОС (п. 1.7.)</a:t>
            </a:r>
          </a:p>
          <a:p>
            <a:pPr marL="137153" indent="0">
              <a:buNone/>
              <a:defRPr/>
            </a:pPr>
            <a:r>
              <a:rPr lang="ru-RU" sz="2000" dirty="0"/>
              <a:t>Удовлетворение </a:t>
            </a:r>
            <a:r>
              <a:rPr lang="ru-RU" sz="2000" b="1" dirty="0"/>
              <a:t>особых образовательных потребностей </a:t>
            </a:r>
            <a:r>
              <a:rPr lang="ru-RU" sz="2000" dirty="0"/>
              <a:t>обучающихся с умеренной, тяжелой и глубокой умственной отсталостью (интеллектуальными нарушениями), тяжелыми и множественными нарушениями развития обеспечивается:</a:t>
            </a:r>
          </a:p>
          <a:p>
            <a:pPr marL="723279" lvl="1" indent="-401822">
              <a:buFont typeface="Wingdings" charset="2"/>
              <a:buChar char="ü"/>
              <a:defRPr/>
            </a:pPr>
            <a:r>
              <a:rPr lang="ru-RU" sz="2000" b="1" dirty="0"/>
              <a:t>существенным изменением содержания </a:t>
            </a:r>
            <a:r>
              <a:rPr lang="ru-RU" sz="2000" dirty="0"/>
              <a:t>образования;</a:t>
            </a:r>
          </a:p>
          <a:p>
            <a:pPr marL="723279" lvl="1" indent="-401822">
              <a:buFont typeface="Wingdings" charset="2"/>
              <a:buChar char="ü"/>
              <a:defRPr/>
            </a:pPr>
            <a:r>
              <a:rPr lang="ru-RU" sz="2000" b="1" u="sng" dirty="0"/>
              <a:t>обязательной индивидуализацией</a:t>
            </a:r>
            <a:r>
              <a:rPr lang="ru-RU" sz="2000" u="sng" dirty="0"/>
              <a:t> обучения;</a:t>
            </a:r>
          </a:p>
          <a:p>
            <a:pPr marL="723279" lvl="1" indent="-401822">
              <a:buFont typeface="Wingdings" charset="2"/>
              <a:buChar char="ü"/>
              <a:defRPr/>
            </a:pPr>
            <a:r>
              <a:rPr lang="ru-RU" sz="2000" dirty="0"/>
              <a:t>дозированным </a:t>
            </a:r>
            <a:r>
              <a:rPr lang="ru-RU" sz="2000" b="1" dirty="0"/>
              <a:t>расширением образовательного пространства</a:t>
            </a:r>
            <a:r>
              <a:rPr lang="ru-RU" sz="2000" dirty="0"/>
              <a:t> внутри Организации и за ее пределами;</a:t>
            </a:r>
          </a:p>
          <a:p>
            <a:pPr marL="723279" lvl="1" indent="-401822">
              <a:buFont typeface="Wingdings" charset="2"/>
              <a:buChar char="ü"/>
              <a:defRPr/>
            </a:pPr>
            <a:r>
              <a:rPr lang="ru-RU" sz="2000" dirty="0"/>
              <a:t>и др.</a:t>
            </a:r>
          </a:p>
          <a:p>
            <a:pPr marL="723279" lvl="1" indent="-401822">
              <a:buNone/>
              <a:defRPr/>
            </a:pPr>
            <a:endParaRPr lang="ru-RU" sz="2000" dirty="0"/>
          </a:p>
          <a:p>
            <a:pPr marL="321457" lvl="1" indent="0">
              <a:buNone/>
              <a:defRPr/>
            </a:pPr>
            <a:endParaRPr lang="ru-RU" sz="2500" dirty="0"/>
          </a:p>
        </p:txBody>
      </p:sp>
    </p:spTree>
    <p:extLst>
      <p:ext uri="{BB962C8B-B14F-4D97-AF65-F5344CB8AC3E}">
        <p14:creationId xmlns="" xmlns:p14="http://schemas.microsoft.com/office/powerpoint/2010/main" val="2266602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5E1DE67-ACF2-B841-9BD6-AEFD8CEBF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-5413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accent2"/>
                </a:solidFill>
                <a:latin typeface="+mn-lt"/>
              </a:rPr>
              <a:t>Письмо </a:t>
            </a:r>
            <a:r>
              <a:rPr lang="ru-RU" sz="3600" dirty="0" err="1">
                <a:solidFill>
                  <a:schemeClr val="accent2"/>
                </a:solidFill>
                <a:latin typeface="+mn-lt"/>
              </a:rPr>
              <a:t>Минобрнауки</a:t>
            </a:r>
            <a:r>
              <a:rPr lang="ru-RU" sz="3600" dirty="0">
                <a:solidFill>
                  <a:schemeClr val="accent2"/>
                </a:solidFill>
                <a:latin typeface="+mn-lt"/>
              </a:rPr>
              <a:t> РФ </a:t>
            </a:r>
          </a:p>
        </p:txBody>
      </p:sp>
      <p:pic>
        <p:nvPicPr>
          <p:cNvPr id="1025" name="Picture 1" descr="page1image1757696">
            <a:extLst>
              <a:ext uri="{FF2B5EF4-FFF2-40B4-BE49-F238E27FC236}">
                <a16:creationId xmlns="" xmlns:a16="http://schemas.microsoft.com/office/drawing/2014/main" id="{569AAA80-B852-494B-8FD6-E69DF57A74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844694"/>
            <a:ext cx="4104456" cy="58014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88E87D8-5126-D146-ACA2-B6832308B182}"/>
              </a:ext>
            </a:extLst>
          </p:cNvPr>
          <p:cNvSpPr txBox="1"/>
          <p:nvPr/>
        </p:nvSpPr>
        <p:spPr>
          <a:xfrm>
            <a:off x="179512" y="844693"/>
            <a:ext cx="43605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от 15.03.2018  № ТС-728/07</a:t>
            </a:r>
          </a:p>
          <a:p>
            <a:pPr algn="ctr"/>
            <a:r>
              <a:rPr lang="ru-RU" sz="2000" b="1" dirty="0"/>
              <a:t>«Об организации работы по СИПР»</a:t>
            </a:r>
          </a:p>
          <a:p>
            <a:endParaRPr lang="ru-RU" sz="2000" dirty="0"/>
          </a:p>
          <a:p>
            <a:r>
              <a:rPr lang="ru-RU" sz="2400" dirty="0"/>
              <a:t>«… указанный объём относится к АООП в целом, но не к СИПР»</a:t>
            </a:r>
          </a:p>
          <a:p>
            <a:r>
              <a:rPr lang="ru-RU" sz="2400" dirty="0"/>
              <a:t> 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Учебный план АООП: объем для частей (60% и 40%) относится к АООП в целом, но не к СИПР.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6905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16387</TotalTime>
  <Words>2441</Words>
  <Application>Microsoft Office PowerPoint</Application>
  <PresentationFormat>Экран (4:3)</PresentationFormat>
  <Paragraphs>495</Paragraphs>
  <Slides>40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Апекс</vt:lpstr>
      <vt:lpstr>Слайд 1</vt:lpstr>
      <vt:lpstr>Заключение ПМПК</vt:lpstr>
      <vt:lpstr>Кто и как разрабатывает СИПР? </vt:lpstr>
      <vt:lpstr>Создание экспертной группы</vt:lpstr>
      <vt:lpstr>Организация работы экспертной группы на этапе разработки СИПР</vt:lpstr>
      <vt:lpstr>Структура СИПР  (п. 2.9.1 приложения ФГОС):</vt:lpstr>
      <vt:lpstr>Характеристика</vt:lpstr>
      <vt:lpstr>Как формируется индивидуальный  учебный план?</vt:lpstr>
      <vt:lpstr>Письмо Минобрнауки РФ </vt:lpstr>
      <vt:lpstr>Слайд 10</vt:lpstr>
      <vt:lpstr>Индивидуальный учебный план</vt:lpstr>
      <vt:lpstr>пр. АООП разд. 3.3.1., Методические рекомендации</vt:lpstr>
      <vt:lpstr>Пример индивидуального учебного плана (1 часть)</vt:lpstr>
      <vt:lpstr> 4.Содержание образования в условиях организации и семьи  </vt:lpstr>
      <vt:lpstr>4.1.Базовые учебные действия</vt:lpstr>
      <vt:lpstr>4.1.Формирование базовых учебных действий. </vt:lpstr>
      <vt:lpstr> Коррекция проблемного поведения   Корректируемые виды проблемного поведения:</vt:lpstr>
      <vt:lpstr> 4.2. Содержание учебных предметов и  коррекционных курсов</vt:lpstr>
      <vt:lpstr>Пример СИПР (задачи, мониторинг)</vt:lpstr>
      <vt:lpstr>4.3. Нравственное развитие</vt:lpstr>
      <vt:lpstr>Слайд 21</vt:lpstr>
      <vt:lpstr>Слайд 22</vt:lpstr>
      <vt:lpstr>Слайд 23</vt:lpstr>
      <vt:lpstr>4.5. Внеурочная деятельность</vt:lpstr>
      <vt:lpstr>Слайд 25</vt:lpstr>
      <vt:lpstr>5. Условия реализации потребности в уходе и присмотре </vt:lpstr>
      <vt:lpstr>Слайд 27</vt:lpstr>
      <vt:lpstr>Условия реализации потребности в уходе и присмотре</vt:lpstr>
      <vt:lpstr>Перечень необходимых специальных материалов и  средств для ухода</vt:lpstr>
      <vt:lpstr>6. Перечень специалистов, участвующих в разработке и реализации СИПР </vt:lpstr>
      <vt:lpstr>7. Программа сотрудничества с семьей</vt:lpstr>
      <vt:lpstr>Возможные задачи, мероприятия и формы сотрудничества организации и семьи обучающегося</vt:lpstr>
      <vt:lpstr>Слайд 33</vt:lpstr>
      <vt:lpstr>8. Перечень необходимых технических средств и дидактических материалов</vt:lpstr>
      <vt:lpstr>9. Средства мониторинга и оценки динамики обучения.</vt:lpstr>
      <vt:lpstr>Оценка динамики обучения (оценка самостоятельности при выполнении заданий)</vt:lpstr>
      <vt:lpstr>Оценка динамики обучения (при оценке основ коммуникации, сенсорного развития) </vt:lpstr>
      <vt:lpstr>Специальная индивидуальная  программа развития (СИПР)</vt:lpstr>
      <vt:lpstr>Слайд 39</vt:lpstr>
      <vt:lpstr>Благодарим за внимание!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Организационные и содержательные аспекты  сопровождаемого (поддерживаемого) проживания</dc:title>
  <dc:creator>HP</dc:creator>
  <cp:lastModifiedBy>Admin</cp:lastModifiedBy>
  <cp:revision>1032</cp:revision>
  <dcterms:created xsi:type="dcterms:W3CDTF">2011-10-04T03:30:39Z</dcterms:created>
  <dcterms:modified xsi:type="dcterms:W3CDTF">2019-12-12T16:23:13Z</dcterms:modified>
</cp:coreProperties>
</file>