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44"/>
  </p:notesMasterIdLst>
  <p:handoutMasterIdLst>
    <p:handoutMasterId r:id="rId45"/>
  </p:handoutMasterIdLst>
  <p:sldIdLst>
    <p:sldId id="799" r:id="rId2"/>
    <p:sldId id="752" r:id="rId3"/>
    <p:sldId id="760" r:id="rId4"/>
    <p:sldId id="801" r:id="rId5"/>
    <p:sldId id="802" r:id="rId6"/>
    <p:sldId id="803" r:id="rId7"/>
    <p:sldId id="804" r:id="rId8"/>
    <p:sldId id="797" r:id="rId9"/>
    <p:sldId id="761" r:id="rId10"/>
    <p:sldId id="762" r:id="rId11"/>
    <p:sldId id="764" r:id="rId12"/>
    <p:sldId id="763" r:id="rId13"/>
    <p:sldId id="767" r:id="rId14"/>
    <p:sldId id="753" r:id="rId15"/>
    <p:sldId id="768" r:id="rId16"/>
    <p:sldId id="754" r:id="rId17"/>
    <p:sldId id="771" r:id="rId18"/>
    <p:sldId id="780" r:id="rId19"/>
    <p:sldId id="779" r:id="rId20"/>
    <p:sldId id="778" r:id="rId21"/>
    <p:sldId id="777" r:id="rId22"/>
    <p:sldId id="776" r:id="rId23"/>
    <p:sldId id="775" r:id="rId24"/>
    <p:sldId id="774" r:id="rId25"/>
    <p:sldId id="773" r:id="rId26"/>
    <p:sldId id="772" r:id="rId27"/>
    <p:sldId id="781" r:id="rId28"/>
    <p:sldId id="782" r:id="rId29"/>
    <p:sldId id="783" r:id="rId30"/>
    <p:sldId id="784" r:id="rId31"/>
    <p:sldId id="785" r:id="rId32"/>
    <p:sldId id="786" r:id="rId33"/>
    <p:sldId id="787" r:id="rId34"/>
    <p:sldId id="792" r:id="rId35"/>
    <p:sldId id="791" r:id="rId36"/>
    <p:sldId id="790" r:id="rId37"/>
    <p:sldId id="789" r:id="rId38"/>
    <p:sldId id="788" r:id="rId39"/>
    <p:sldId id="795" r:id="rId40"/>
    <p:sldId id="794" r:id="rId41"/>
    <p:sldId id="769" r:id="rId42"/>
    <p:sldId id="796" r:id="rId4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3466" autoAdjust="0"/>
  </p:normalViewPr>
  <p:slideViewPr>
    <p:cSldViewPr>
      <p:cViewPr varScale="1">
        <p:scale>
          <a:sx n="82" d="100"/>
          <a:sy n="82" d="100"/>
        </p:scale>
        <p:origin x="-1478" y="-9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9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4F377D-A1F4-4F73-B95C-7ADEB0B0AC5C}" type="datetimeFigureOut">
              <a:rPr lang="ru-RU" smtClean="0"/>
              <a:pPr/>
              <a:t>12.12.2019</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5EC3251-821C-458A-847B-70BFCFA8D621}" type="slidenum">
              <a:rPr lang="ru-RU" smtClean="0"/>
              <a:pPr/>
              <a:t>‹#›</a:t>
            </a:fld>
            <a:endParaRPr lang="ru-RU"/>
          </a:p>
        </p:txBody>
      </p:sp>
    </p:spTree>
    <p:extLst>
      <p:ext uri="{BB962C8B-B14F-4D97-AF65-F5344CB8AC3E}">
        <p14:creationId xmlns:p14="http://schemas.microsoft.com/office/powerpoint/2010/main" xmlns="" val="27603164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6AFD4C-4B7C-46FE-8BC4-47C54B706DFB}" type="datetimeFigureOut">
              <a:rPr lang="ru-RU" smtClean="0"/>
              <a:pPr/>
              <a:t>12.12.2019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1640B1-B240-40DD-BBC2-EEB39DAD65E4}" type="slidenum">
              <a:rPr lang="ru-RU" smtClean="0"/>
              <a:pPr/>
              <a:t>‹#›</a:t>
            </a:fld>
            <a:endParaRPr lang="ru-RU"/>
          </a:p>
        </p:txBody>
      </p:sp>
    </p:spTree>
    <p:extLst>
      <p:ext uri="{BB962C8B-B14F-4D97-AF65-F5344CB8AC3E}">
        <p14:creationId xmlns:p14="http://schemas.microsoft.com/office/powerpoint/2010/main" xmlns="" val="2629901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95001F5-B1D6-49EE-BD1B-5EC79D97E0AB}" type="datetimeFigureOut">
              <a:rPr lang="ru-RU" smtClean="0"/>
              <a:pPr/>
              <a:t>12.12.2019</a:t>
            </a:fld>
            <a:endParaRPr lang="ru-RU"/>
          </a:p>
        </p:txBody>
      </p:sp>
      <p:sp>
        <p:nvSpPr>
          <p:cNvPr id="5" name="Footer Placeholder 4"/>
          <p:cNvSpPr>
            <a:spLocks noGrp="1"/>
          </p:cNvSpPr>
          <p:nvPr>
            <p:ph type="ftr" sz="quarter" idx="11"/>
          </p:nvPr>
        </p:nvSpPr>
        <p:spPr>
          <a:xfrm>
            <a:off x="2396319" y="329308"/>
            <a:ext cx="3086292" cy="309201"/>
          </a:xfrm>
        </p:spPr>
        <p:txBody>
          <a:bodyPr/>
          <a:lstStyle/>
          <a:p>
            <a:endParaRPr lang="ru-RU"/>
          </a:p>
        </p:txBody>
      </p:sp>
      <p:sp>
        <p:nvSpPr>
          <p:cNvPr id="6" name="Slide Number Placeholder 5"/>
          <p:cNvSpPr>
            <a:spLocks noGrp="1"/>
          </p:cNvSpPr>
          <p:nvPr>
            <p:ph type="sldNum" sz="quarter" idx="12"/>
          </p:nvPr>
        </p:nvSpPr>
        <p:spPr>
          <a:xfrm>
            <a:off x="1434703" y="798973"/>
            <a:ext cx="802005" cy="503578"/>
          </a:xfrm>
        </p:spPr>
        <p:txBody>
          <a:bodyPr/>
          <a:lstStyle/>
          <a:p>
            <a:fld id="{0C728126-5BB7-459C-AC75-4BEBD1EEC974}" type="slidenum">
              <a:rPr lang="ru-RU" smtClean="0"/>
              <a:pPr/>
              <a:t>‹#›</a:t>
            </a:fld>
            <a:endParaRPr lang="ru-RU"/>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2396346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95001F5-B1D6-49EE-BD1B-5EC79D97E0AB}" type="datetimeFigureOut">
              <a:rPr lang="ru-RU" smtClean="0"/>
              <a:pPr/>
              <a:t>12.12.2019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C728126-5BB7-459C-AC75-4BEBD1EEC974}" type="slidenum">
              <a:rPr lang="ru-RU" smtClean="0"/>
              <a:pPr/>
              <a:t>‹#›</a:t>
            </a:fld>
            <a:endParaRPr lang="ru-RU"/>
          </a:p>
        </p:txBody>
      </p:sp>
    </p:spTree>
    <p:extLst>
      <p:ext uri="{BB962C8B-B14F-4D97-AF65-F5344CB8AC3E}">
        <p14:creationId xmlns:p14="http://schemas.microsoft.com/office/powerpoint/2010/main" xmlns="" val="1715510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95001F5-B1D6-49EE-BD1B-5EC79D97E0AB}" type="datetimeFigureOut">
              <a:rPr lang="ru-RU" smtClean="0"/>
              <a:pPr/>
              <a:t>12.12.2019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C728126-5BB7-459C-AC75-4BEBD1EEC974}" type="slidenum">
              <a:rPr lang="ru-RU" smtClean="0"/>
              <a:pPr/>
              <a:t>‹#›</a:t>
            </a:fld>
            <a:endParaRPr lang="ru-RU"/>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4081136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95001F5-B1D6-49EE-BD1B-5EC79D97E0AB}" type="datetimeFigureOut">
              <a:rPr lang="ru-RU" smtClean="0"/>
              <a:pPr/>
              <a:t>12.12.2019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C728126-5BB7-459C-AC75-4BEBD1EEC974}" type="slidenum">
              <a:rPr lang="ru-RU" smtClean="0"/>
              <a:pPr/>
              <a:t>‹#›</a:t>
            </a:fld>
            <a:endParaRPr lang="ru-RU"/>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1117365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ru-RU" smtClean="0"/>
              <a:t>Образец заголовка</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95001F5-B1D6-49EE-BD1B-5EC79D97E0AB}" type="datetimeFigureOut">
              <a:rPr lang="ru-RU" smtClean="0"/>
              <a:pPr/>
              <a:t>12.12.2019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C728126-5BB7-459C-AC75-4BEBD1EEC974}" type="slidenum">
              <a:rPr lang="ru-RU" smtClean="0"/>
              <a:pPr/>
              <a:t>‹#›</a:t>
            </a:fld>
            <a:endParaRPr lang="ru-RU"/>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951286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95001F5-B1D6-49EE-BD1B-5EC79D97E0AB}" type="datetimeFigureOut">
              <a:rPr lang="ru-RU" smtClean="0"/>
              <a:pPr/>
              <a:t>12.12.2019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C728126-5BB7-459C-AC75-4BEBD1EEC974}" type="slidenum">
              <a:rPr lang="ru-RU" smtClean="0"/>
              <a:pPr/>
              <a:t>‹#›</a:t>
            </a:fld>
            <a:endParaRPr lang="ru-RU"/>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665738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Content Placeholder 3"/>
          <p:cNvSpPr>
            <a:spLocks noGrp="1"/>
          </p:cNvSpPr>
          <p:nvPr>
            <p:ph sz="half" idx="2"/>
          </p:nvPr>
        </p:nvSpPr>
        <p:spPr>
          <a:xfrm>
            <a:off x="1443491" y="2824270"/>
            <a:ext cx="3125766" cy="264445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Content Placeholder 5"/>
          <p:cNvSpPr>
            <a:spLocks noGrp="1"/>
          </p:cNvSpPr>
          <p:nvPr>
            <p:ph sz="quarter" idx="4"/>
          </p:nvPr>
        </p:nvSpPr>
        <p:spPr>
          <a:xfrm>
            <a:off x="4889182" y="2821491"/>
            <a:ext cx="3125652" cy="263737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95001F5-B1D6-49EE-BD1B-5EC79D97E0AB}" type="datetimeFigureOut">
              <a:rPr lang="ru-RU" smtClean="0"/>
              <a:pPr/>
              <a:t>12.12.2019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C728126-5BB7-459C-AC75-4BEBD1EEC974}" type="slidenum">
              <a:rPr lang="ru-RU" smtClean="0"/>
              <a:pPr/>
              <a:t>‹#›</a:t>
            </a:fld>
            <a:endParaRPr lang="ru-RU"/>
          </a:p>
        </p:txBody>
      </p:sp>
    </p:spTree>
    <p:extLst>
      <p:ext uri="{BB962C8B-B14F-4D97-AF65-F5344CB8AC3E}">
        <p14:creationId xmlns:p14="http://schemas.microsoft.com/office/powerpoint/2010/main" xmlns="" val="3558252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95001F5-B1D6-49EE-BD1B-5EC79D97E0AB}" type="datetimeFigureOut">
              <a:rPr lang="ru-RU" smtClean="0"/>
              <a:pPr/>
              <a:t>12.12.2019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C728126-5BB7-459C-AC75-4BEBD1EEC974}" type="slidenum">
              <a:rPr lang="ru-RU" smtClean="0"/>
              <a:pPr/>
              <a:t>‹#›</a:t>
            </a:fld>
            <a:endParaRPr lang="ru-RU"/>
          </a:p>
        </p:txBody>
      </p:sp>
    </p:spTree>
    <p:extLst>
      <p:ext uri="{BB962C8B-B14F-4D97-AF65-F5344CB8AC3E}">
        <p14:creationId xmlns:p14="http://schemas.microsoft.com/office/powerpoint/2010/main" xmlns="" val="1344060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5001F5-B1D6-49EE-BD1B-5EC79D97E0AB}" type="datetimeFigureOut">
              <a:rPr lang="ru-RU" smtClean="0"/>
              <a:pPr/>
              <a:t>12.12.2019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C728126-5BB7-459C-AC75-4BEBD1EEC974}" type="slidenum">
              <a:rPr lang="ru-RU" smtClean="0"/>
              <a:pPr/>
              <a:t>‹#›</a:t>
            </a:fld>
            <a:endParaRPr lang="ru-RU"/>
          </a:p>
        </p:txBody>
      </p:sp>
    </p:spTree>
    <p:extLst>
      <p:ext uri="{BB962C8B-B14F-4D97-AF65-F5344CB8AC3E}">
        <p14:creationId xmlns:p14="http://schemas.microsoft.com/office/powerpoint/2010/main" xmlns="" val="3013062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ru-RU" smtClean="0"/>
              <a:t>Образец заголовка</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E95001F5-B1D6-49EE-BD1B-5EC79D97E0AB}" type="datetimeFigureOut">
              <a:rPr lang="ru-RU" smtClean="0"/>
              <a:pPr/>
              <a:t>12.12.2019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C728126-5BB7-459C-AC75-4BEBD1EEC974}" type="slidenum">
              <a:rPr lang="ru-RU" smtClean="0"/>
              <a:pPr/>
              <a:t>‹#›</a:t>
            </a:fld>
            <a:endParaRPr lang="ru-RU"/>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393827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smtClean="0"/>
              <a:t>Вставка рисунка</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E95001F5-B1D6-49EE-BD1B-5EC79D97E0AB}" type="datetimeFigureOut">
              <a:rPr lang="ru-RU" smtClean="0"/>
              <a:pPr/>
              <a:t>12.12.2019</a:t>
            </a:fld>
            <a:endParaRPr lang="ru-RU"/>
          </a:p>
        </p:txBody>
      </p:sp>
      <p:sp>
        <p:nvSpPr>
          <p:cNvPr id="6" name="Footer Placeholder 5"/>
          <p:cNvSpPr>
            <a:spLocks noGrp="1"/>
          </p:cNvSpPr>
          <p:nvPr>
            <p:ph type="ftr" sz="quarter" idx="11"/>
          </p:nvPr>
        </p:nvSpPr>
        <p:spPr>
          <a:xfrm>
            <a:off x="1437530" y="318641"/>
            <a:ext cx="3251553" cy="320931"/>
          </a:xfrm>
        </p:spPr>
        <p:txBody>
          <a:bodyPr/>
          <a:lstStyle/>
          <a:p>
            <a:endParaRPr lang="ru-RU"/>
          </a:p>
        </p:txBody>
      </p:sp>
      <p:sp>
        <p:nvSpPr>
          <p:cNvPr id="7" name="Slide Number Placeholder 6"/>
          <p:cNvSpPr>
            <a:spLocks noGrp="1"/>
          </p:cNvSpPr>
          <p:nvPr>
            <p:ph type="sldNum" sz="quarter" idx="12"/>
          </p:nvPr>
        </p:nvSpPr>
        <p:spPr/>
        <p:txBody>
          <a:bodyPr/>
          <a:lstStyle/>
          <a:p>
            <a:fld id="{0C728126-5BB7-459C-AC75-4BEBD1EEC974}" type="slidenum">
              <a:rPr lang="ru-RU" smtClean="0"/>
              <a:pPr/>
              <a:t>‹#›</a:t>
            </a:fld>
            <a:endParaRPr lang="ru-RU"/>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2842493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cstate="print">
            <a:extLst>
              <a:ext uri="{28A0092B-C50C-407E-A947-70E740481C1C}">
                <a14:useLocalDpi xmlns:a14="http://schemas.microsoft.com/office/drawing/2010/main" xmlns=""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95001F5-B1D6-49EE-BD1B-5EC79D97E0AB}" type="datetimeFigureOut">
              <a:rPr lang="ru-RU" smtClean="0"/>
              <a:pPr/>
              <a:t>12.12.2019</a:t>
            </a:fld>
            <a:endParaRPr lang="ru-RU"/>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0C728126-5BB7-459C-AC75-4BEBD1EEC974}" type="slidenum">
              <a:rPr lang="ru-RU" smtClean="0"/>
              <a:pPr/>
              <a:t>‹#›</a:t>
            </a:fld>
            <a:endParaRPr lang="ru-RU"/>
          </a:p>
        </p:txBody>
      </p:sp>
    </p:spTree>
    <p:extLst>
      <p:ext uri="{BB962C8B-B14F-4D97-AF65-F5344CB8AC3E}">
        <p14:creationId xmlns:p14="http://schemas.microsoft.com/office/powerpoint/2010/main" xmlns="" val="389766149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476672"/>
            <a:ext cx="8040070" cy="1656184"/>
          </a:xfrm>
        </p:spPr>
        <p:txBody>
          <a:bodyPr>
            <a:normAutofit/>
          </a:bodyPr>
          <a:lstStyle/>
          <a:p>
            <a:pPr algn="ctr"/>
            <a:r>
              <a:rPr lang="ru-RU" sz="3600" b="1" dirty="0" smtClean="0">
                <a:solidFill>
                  <a:srgbClr val="002060"/>
                </a:solidFill>
                <a:latin typeface="Times New Roman" panose="02020603050405020304" pitchFamily="18" charset="0"/>
                <a:cs typeface="Times New Roman" panose="02020603050405020304" pitchFamily="18" charset="0"/>
              </a:rPr>
              <a:t>Проблемы поведения </a:t>
            </a:r>
            <a:br>
              <a:rPr lang="ru-RU" sz="3600" b="1" dirty="0" smtClean="0">
                <a:solidFill>
                  <a:srgbClr val="002060"/>
                </a:solidFill>
                <a:latin typeface="Times New Roman" panose="02020603050405020304" pitchFamily="18" charset="0"/>
                <a:cs typeface="Times New Roman" panose="02020603050405020304" pitchFamily="18" charset="0"/>
              </a:rPr>
            </a:br>
            <a:r>
              <a:rPr lang="ru-RU" sz="3600" b="1" dirty="0" smtClean="0">
                <a:solidFill>
                  <a:srgbClr val="002060"/>
                </a:solidFill>
                <a:latin typeface="Times New Roman" panose="02020603050405020304" pitchFamily="18" charset="0"/>
                <a:cs typeface="Times New Roman" panose="02020603050405020304" pitchFamily="18" charset="0"/>
              </a:rPr>
              <a:t/>
            </a:r>
            <a:br>
              <a:rPr lang="ru-RU" sz="3600" b="1" dirty="0" smtClean="0">
                <a:solidFill>
                  <a:srgbClr val="002060"/>
                </a:solidFill>
                <a:latin typeface="Times New Roman" panose="02020603050405020304" pitchFamily="18" charset="0"/>
                <a:cs typeface="Times New Roman" panose="02020603050405020304" pitchFamily="18" charset="0"/>
              </a:rPr>
            </a:br>
            <a:r>
              <a:rPr lang="ru-RU" sz="3600" b="1" dirty="0" smtClean="0">
                <a:solidFill>
                  <a:srgbClr val="002060"/>
                </a:solidFill>
                <a:latin typeface="Times New Roman" panose="02020603050405020304" pitchFamily="18" charset="0"/>
                <a:cs typeface="Times New Roman" panose="02020603050405020304" pitchFamily="18" charset="0"/>
              </a:rPr>
              <a:t>и их коррекция</a:t>
            </a:r>
            <a:endParaRPr lang="ru-RU" sz="36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101119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20688"/>
            <a:ext cx="8219256" cy="5688672"/>
          </a:xfrm>
        </p:spPr>
        <p:txBody>
          <a:bodyPr>
            <a:normAutofit/>
          </a:bodyPr>
          <a:lstStyle/>
          <a:p>
            <a:pPr marL="137160" indent="0">
              <a:buNone/>
            </a:pPr>
            <a:r>
              <a:rPr lang="ru-RU" sz="2400" dirty="0">
                <a:latin typeface="Times New Roman" pitchFamily="18" charset="0"/>
                <a:cs typeface="Times New Roman" pitchFamily="18" charset="0"/>
              </a:rPr>
              <a:t>5. </a:t>
            </a:r>
            <a:r>
              <a:rPr lang="ru-RU" sz="2000" b="1" i="1" dirty="0">
                <a:latin typeface="Times New Roman" pitchFamily="18" charset="0"/>
                <a:cs typeface="Times New Roman" pitchFamily="18" charset="0"/>
              </a:rPr>
              <a:t>Вывод </a:t>
            </a:r>
            <a:r>
              <a:rPr lang="ru-RU" sz="2000" dirty="0">
                <a:latin typeface="Times New Roman" pitchFamily="18" charset="0"/>
                <a:cs typeface="Times New Roman" pitchFamily="18" charset="0"/>
              </a:rPr>
              <a:t>об эффективности проведенной работы</a:t>
            </a:r>
            <a:r>
              <a:rPr lang="ru-RU" sz="2400" dirty="0">
                <a:latin typeface="Times New Roman" pitchFamily="18" charset="0"/>
                <a:cs typeface="Times New Roman" pitchFamily="18" charset="0"/>
              </a:rPr>
              <a:t>.</a:t>
            </a:r>
          </a:p>
          <a:p>
            <a:pPr marL="137160" indent="0">
              <a:buNone/>
            </a:pPr>
            <a:endParaRPr lang="ru-RU" sz="2400" u="sng" dirty="0" smtClean="0">
              <a:latin typeface="Times New Roman" pitchFamily="18" charset="0"/>
              <a:cs typeface="Times New Roman" pitchFamily="18" charset="0"/>
            </a:endParaRPr>
          </a:p>
          <a:p>
            <a:pPr marL="137160" indent="0">
              <a:buNone/>
            </a:pPr>
            <a:r>
              <a:rPr lang="ru-RU" sz="2400" dirty="0" smtClean="0">
                <a:latin typeface="Times New Roman" pitchFamily="18" charset="0"/>
                <a:cs typeface="Times New Roman" pitchFamily="18" charset="0"/>
              </a:rPr>
              <a:t>	</a:t>
            </a:r>
            <a:r>
              <a:rPr lang="ru-RU" sz="2000" u="sng" dirty="0" smtClean="0">
                <a:latin typeface="Times New Roman" pitchFamily="18" charset="0"/>
                <a:cs typeface="Times New Roman" pitchFamily="18" charset="0"/>
              </a:rPr>
              <a:t>Через </a:t>
            </a:r>
            <a:r>
              <a:rPr lang="ru-RU" sz="2000" u="sng" dirty="0">
                <a:latin typeface="Times New Roman" pitchFamily="18" charset="0"/>
                <a:cs typeface="Times New Roman" pitchFamily="18" charset="0"/>
              </a:rPr>
              <a:t>1 – 2 месяца после начала коррекции</a:t>
            </a:r>
            <a:r>
              <a:rPr lang="ru-RU" sz="2000" dirty="0">
                <a:latin typeface="Times New Roman" pitchFamily="18" charset="0"/>
                <a:cs typeface="Times New Roman" pitchFamily="18" charset="0"/>
              </a:rPr>
              <a:t> производится </a:t>
            </a:r>
            <a:r>
              <a:rPr lang="ru-RU" sz="2000" b="1" i="1" dirty="0">
                <a:latin typeface="Times New Roman" pitchFamily="18" charset="0"/>
                <a:cs typeface="Times New Roman" pitchFamily="18" charset="0"/>
              </a:rPr>
              <a:t>подсчет</a:t>
            </a:r>
            <a:r>
              <a:rPr lang="ru-RU" sz="2000" dirty="0">
                <a:latin typeface="Times New Roman" pitchFamily="18" charset="0"/>
                <a:cs typeface="Times New Roman" pitchFamily="18" charset="0"/>
              </a:rPr>
              <a:t> всех эпизодов зафиксированного поведения, </a:t>
            </a:r>
            <a:endParaRPr lang="ru-RU" sz="2000" dirty="0" smtClean="0">
              <a:latin typeface="Times New Roman" pitchFamily="18" charset="0"/>
              <a:cs typeface="Times New Roman" pitchFamily="18" charset="0"/>
            </a:endParaRPr>
          </a:p>
          <a:p>
            <a:pPr marL="137160" indent="0">
              <a:buNone/>
            </a:pPr>
            <a:r>
              <a:rPr lang="ru-RU" sz="2000" b="1" i="1" dirty="0" smtClean="0">
                <a:latin typeface="Times New Roman" pitchFamily="18" charset="0"/>
                <a:cs typeface="Times New Roman" pitchFamily="18" charset="0"/>
              </a:rPr>
              <a:t>сравниваются </a:t>
            </a:r>
            <a:r>
              <a:rPr lang="ru-RU" sz="2000" b="1" i="1" dirty="0">
                <a:latin typeface="Times New Roman" pitchFamily="18" charset="0"/>
                <a:cs typeface="Times New Roman" pitchFamily="18" charset="0"/>
              </a:rPr>
              <a:t>данные </a:t>
            </a:r>
            <a:r>
              <a:rPr lang="ru-RU" sz="2000" dirty="0">
                <a:latin typeface="Times New Roman" pitchFamily="18" charset="0"/>
                <a:cs typeface="Times New Roman" pitchFamily="18" charset="0"/>
              </a:rPr>
              <a:t>до коррекции поведения и после нее. </a:t>
            </a:r>
            <a:endParaRPr lang="ru-RU" sz="2000" dirty="0" smtClean="0">
              <a:latin typeface="Times New Roman" pitchFamily="18" charset="0"/>
              <a:cs typeface="Times New Roman" pitchFamily="18" charset="0"/>
            </a:endParaRPr>
          </a:p>
          <a:p>
            <a:pPr marL="137160" indent="0">
              <a:buNone/>
            </a:pPr>
            <a:r>
              <a:rPr lang="ru-RU" sz="2000" dirty="0" smtClean="0">
                <a:latin typeface="Times New Roman" pitchFamily="18" charset="0"/>
                <a:cs typeface="Times New Roman" pitchFamily="18" charset="0"/>
              </a:rPr>
              <a:t>На </a:t>
            </a:r>
            <a:r>
              <a:rPr lang="ru-RU" sz="2000" dirty="0">
                <a:latin typeface="Times New Roman" pitchFamily="18" charset="0"/>
                <a:cs typeface="Times New Roman" pitchFamily="18" charset="0"/>
              </a:rPr>
              <a:t>основании полученных данных, </a:t>
            </a:r>
            <a:r>
              <a:rPr lang="ru-RU" sz="2000" dirty="0" smtClean="0">
                <a:latin typeface="Times New Roman" pitchFamily="18" charset="0"/>
                <a:cs typeface="Times New Roman" pitchFamily="18" charset="0"/>
              </a:rPr>
              <a:t>с учетом наблюдений </a:t>
            </a:r>
            <a:r>
              <a:rPr lang="ru-RU" sz="2000" dirty="0">
                <a:latin typeface="Times New Roman" pitchFamily="18" charset="0"/>
                <a:cs typeface="Times New Roman" pitchFamily="18" charset="0"/>
              </a:rPr>
              <a:t>педагогов и воспитателей, </a:t>
            </a:r>
            <a:r>
              <a:rPr lang="ru-RU" sz="2000" b="1" i="1" dirty="0">
                <a:latin typeface="Times New Roman" pitchFamily="18" charset="0"/>
                <a:cs typeface="Times New Roman" pitchFamily="18" charset="0"/>
              </a:rPr>
              <a:t>делается вывод об эффективности проведенной работы</a:t>
            </a:r>
            <a:r>
              <a:rPr lang="ru-RU" sz="2000" dirty="0">
                <a:latin typeface="Times New Roman" pitchFamily="18" charset="0"/>
                <a:cs typeface="Times New Roman" pitchFamily="18" charset="0"/>
              </a:rPr>
              <a:t>, а также о ее влиянии на проблемное поведение. </a:t>
            </a:r>
            <a:endParaRPr lang="ru-RU" sz="2000" dirty="0" smtClean="0">
              <a:latin typeface="Times New Roman" pitchFamily="18" charset="0"/>
              <a:cs typeface="Times New Roman" pitchFamily="18" charset="0"/>
            </a:endParaRPr>
          </a:p>
          <a:p>
            <a:pPr marL="137160" indent="0">
              <a:buNone/>
            </a:pPr>
            <a:r>
              <a:rPr lang="ru-RU" sz="2000" dirty="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marL="137160" indent="0">
              <a:buNone/>
            </a:pPr>
            <a:r>
              <a:rPr lang="ru-RU" sz="2000" dirty="0" smtClean="0">
                <a:latin typeface="Times New Roman" pitchFamily="18" charset="0"/>
                <a:cs typeface="Times New Roman" pitchFamily="18" charset="0"/>
              </a:rPr>
              <a:t>	</a:t>
            </a:r>
            <a:r>
              <a:rPr lang="ru-RU" sz="2000" u="sng" dirty="0" smtClean="0">
                <a:latin typeface="Times New Roman" pitchFamily="18" charset="0"/>
                <a:cs typeface="Times New Roman" pitchFamily="18" charset="0"/>
              </a:rPr>
              <a:t>Если </a:t>
            </a:r>
            <a:r>
              <a:rPr lang="ru-RU" sz="2000" u="sng" dirty="0">
                <a:latin typeface="Times New Roman" pitchFamily="18" charset="0"/>
                <a:cs typeface="Times New Roman" pitchFamily="18" charset="0"/>
              </a:rPr>
              <a:t>не отмечается положительной динамики </a:t>
            </a:r>
            <a:r>
              <a:rPr lang="ru-RU" sz="2000" dirty="0">
                <a:latin typeface="Times New Roman" pitchFamily="18" charset="0"/>
                <a:cs typeface="Times New Roman" pitchFamily="18" charset="0"/>
              </a:rPr>
              <a:t>в поведении, то </a:t>
            </a:r>
            <a:r>
              <a:rPr lang="ru-RU" sz="2000" u="sng" dirty="0">
                <a:latin typeface="Times New Roman" pitchFamily="18" charset="0"/>
                <a:cs typeface="Times New Roman" pitchFamily="18" charset="0"/>
              </a:rPr>
              <a:t>продолжается поиск других способов</a:t>
            </a:r>
            <a:r>
              <a:rPr lang="ru-RU" sz="2000" dirty="0">
                <a:latin typeface="Times New Roman" pitchFamily="18" charset="0"/>
                <a:cs typeface="Times New Roman" pitchFamily="18" charset="0"/>
              </a:rPr>
              <a:t>, позволяющих повлиять на данную проблему.</a:t>
            </a:r>
          </a:p>
          <a:p>
            <a:endParaRPr lang="ru-RU" dirty="0"/>
          </a:p>
        </p:txBody>
      </p:sp>
    </p:spTree>
    <p:extLst>
      <p:ext uri="{BB962C8B-B14F-4D97-AF65-F5344CB8AC3E}">
        <p14:creationId xmlns:p14="http://schemas.microsoft.com/office/powerpoint/2010/main" xmlns="" val="30639527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32656"/>
            <a:ext cx="8219256" cy="706090"/>
          </a:xfrm>
        </p:spPr>
        <p:txBody>
          <a:bodyPr>
            <a:noAutofit/>
          </a:bodyPr>
          <a:lstStyle/>
          <a:p>
            <a:pPr algn="ctr"/>
            <a:r>
              <a:rPr lang="ru-RU" sz="2000" dirty="0" smtClean="0">
                <a:solidFill>
                  <a:schemeClr val="tx1"/>
                </a:solidFill>
                <a:effectLst/>
                <a:latin typeface="Times New Roman" pitchFamily="18" charset="0"/>
                <a:cs typeface="Times New Roman" pitchFamily="18" charset="0"/>
              </a:rPr>
              <a:t>Протокол</a:t>
            </a:r>
            <a:r>
              <a:rPr lang="ru-RU" sz="2000" dirty="0" smtClean="0">
                <a:solidFill>
                  <a:srgbClr val="0070C0"/>
                </a:solidFill>
                <a:effectLst/>
                <a:latin typeface="Times New Roman" pitchFamily="18" charset="0"/>
                <a:cs typeface="Times New Roman" pitchFamily="18" charset="0"/>
              </a:rPr>
              <a:t> </a:t>
            </a:r>
            <a:r>
              <a:rPr lang="ru-RU" sz="2000" dirty="0" smtClean="0">
                <a:solidFill>
                  <a:schemeClr val="tx1"/>
                </a:solidFill>
                <a:effectLst/>
                <a:latin typeface="Times New Roman" pitchFamily="18" charset="0"/>
                <a:cs typeface="Times New Roman" pitchFamily="18" charset="0"/>
              </a:rPr>
              <a:t>оценки </a:t>
            </a:r>
            <a:r>
              <a:rPr lang="ru-RU" sz="2000" dirty="0">
                <a:solidFill>
                  <a:schemeClr val="tx1"/>
                </a:solidFill>
                <a:effectLst/>
                <a:latin typeface="Times New Roman" pitchFamily="18" charset="0"/>
                <a:cs typeface="Times New Roman" pitchFamily="18" charset="0"/>
              </a:rPr>
              <a:t>проблемного поведения </a:t>
            </a:r>
            <a:r>
              <a:rPr lang="ru-RU" sz="2000" dirty="0" smtClean="0">
                <a:solidFill>
                  <a:schemeClr val="tx1"/>
                </a:solidFill>
                <a:effectLst/>
                <a:latin typeface="Times New Roman" pitchFamily="18" charset="0"/>
                <a:cs typeface="Times New Roman" pitchFamily="18" charset="0"/>
              </a:rPr>
              <a:t/>
            </a:r>
            <a:br>
              <a:rPr lang="ru-RU" sz="2000" dirty="0" smtClean="0">
                <a:solidFill>
                  <a:schemeClr val="tx1"/>
                </a:solidFill>
                <a:effectLst/>
                <a:latin typeface="Times New Roman" pitchFamily="18" charset="0"/>
                <a:cs typeface="Times New Roman" pitchFamily="18" charset="0"/>
              </a:rPr>
            </a:br>
            <a:r>
              <a:rPr lang="ru-RU" sz="2000" u="sng" dirty="0" smtClean="0">
                <a:solidFill>
                  <a:schemeClr val="tx1"/>
                </a:solidFill>
                <a:effectLst/>
                <a:latin typeface="Times New Roman" pitchFamily="18" charset="0"/>
                <a:cs typeface="Times New Roman" pitchFamily="18" charset="0"/>
              </a:rPr>
              <a:t>до начала коррекции</a:t>
            </a:r>
            <a:endParaRPr lang="ru-RU" sz="2000" u="sng" dirty="0">
              <a:solidFill>
                <a:schemeClr val="tx1"/>
              </a:solidFill>
              <a:effectLst/>
              <a:latin typeface="Times New Roman" pitchFamily="18" charset="0"/>
              <a:cs typeface="Times New Roman" pitchFamily="18" charset="0"/>
            </a:endParaRPr>
          </a:p>
        </p:txBody>
      </p:sp>
      <p:sp>
        <p:nvSpPr>
          <p:cNvPr id="3" name="Объект 2"/>
          <p:cNvSpPr>
            <a:spLocks noGrp="1"/>
          </p:cNvSpPr>
          <p:nvPr>
            <p:ph idx="1"/>
          </p:nvPr>
        </p:nvSpPr>
        <p:spPr>
          <a:xfrm>
            <a:off x="395536" y="1340768"/>
            <a:ext cx="8424936" cy="5760640"/>
          </a:xfrm>
        </p:spPr>
        <p:txBody>
          <a:bodyPr>
            <a:normAutofit/>
          </a:bodyPr>
          <a:lstStyle/>
          <a:p>
            <a:r>
              <a:rPr lang="ru-RU" sz="1700" dirty="0" smtClean="0">
                <a:latin typeface="Times New Roman" panose="02020603050405020304" pitchFamily="18" charset="0"/>
                <a:cs typeface="Times New Roman" panose="02020603050405020304" pitchFamily="18" charset="0"/>
              </a:rPr>
              <a:t>Имя ребенка: Лена Н.    Дата: 20.10.16  </a:t>
            </a:r>
          </a:p>
          <a:p>
            <a:r>
              <a:rPr lang="ru-RU" sz="1700" dirty="0" smtClean="0">
                <a:latin typeface="Times New Roman" panose="02020603050405020304" pitchFamily="18" charset="0"/>
                <a:cs typeface="Times New Roman" panose="02020603050405020304" pitchFamily="18" charset="0"/>
              </a:rPr>
              <a:t>Проблема поведения: физическое сопротивление</a:t>
            </a:r>
          </a:p>
          <a:p>
            <a:r>
              <a:rPr lang="ru-RU" sz="1700" dirty="0" smtClean="0">
                <a:latin typeface="Times New Roman" panose="02020603050405020304" pitchFamily="18" charset="0"/>
                <a:cs typeface="Times New Roman" panose="02020603050405020304" pitchFamily="18" charset="0"/>
              </a:rPr>
              <a:t>Описание проблемного поведения: </a:t>
            </a:r>
            <a:r>
              <a:rPr lang="ru-RU" sz="1700" i="1" dirty="0" smtClean="0">
                <a:latin typeface="Times New Roman" panose="02020603050405020304" pitchFamily="18" charset="0"/>
                <a:cs typeface="Times New Roman" panose="02020603050405020304" pitchFamily="18" charset="0"/>
              </a:rPr>
              <a:t>во время обучения самостоятельному выполнению заданий при оказании физической помощи Лена отталкивает руку учителя, направляющего ее правильно выполнять задание.</a:t>
            </a:r>
          </a:p>
          <a:p>
            <a:endParaRPr lang="ru-RU" sz="1700" i="1" dirty="0" smtClean="0">
              <a:latin typeface="Times New Roman" panose="02020603050405020304" pitchFamily="18" charset="0"/>
              <a:cs typeface="Times New Roman" panose="02020603050405020304" pitchFamily="18" charset="0"/>
            </a:endParaRPr>
          </a:p>
          <a:p>
            <a:endParaRPr lang="ru-RU" sz="1700" i="1" dirty="0" smtClean="0">
              <a:latin typeface="Times New Roman" panose="02020603050405020304" pitchFamily="18" charset="0"/>
              <a:cs typeface="Times New Roman" panose="02020603050405020304" pitchFamily="18" charset="0"/>
            </a:endParaRPr>
          </a:p>
          <a:p>
            <a:endParaRPr lang="ru-RU" sz="1700" dirty="0" smtClean="0">
              <a:latin typeface="Times New Roman" panose="02020603050405020304" pitchFamily="18" charset="0"/>
              <a:cs typeface="Times New Roman" panose="02020603050405020304" pitchFamily="18" charset="0"/>
            </a:endParaRPr>
          </a:p>
          <a:p>
            <a:endParaRPr lang="ru-RU" sz="1700" dirty="0" smtClean="0">
              <a:latin typeface="Times New Roman" panose="02020603050405020304" pitchFamily="18" charset="0"/>
              <a:cs typeface="Times New Roman" panose="02020603050405020304" pitchFamily="18" charset="0"/>
            </a:endParaRPr>
          </a:p>
          <a:p>
            <a:endParaRPr lang="ru-RU" sz="1700" dirty="0" smtClean="0">
              <a:latin typeface="Times New Roman" panose="02020603050405020304" pitchFamily="18" charset="0"/>
              <a:cs typeface="Times New Roman" panose="02020603050405020304" pitchFamily="18" charset="0"/>
            </a:endParaRPr>
          </a:p>
          <a:p>
            <a:endParaRPr lang="ru-RU" sz="1700" dirty="0" smtClean="0">
              <a:latin typeface="Times New Roman" panose="02020603050405020304" pitchFamily="18" charset="0"/>
              <a:cs typeface="Times New Roman" panose="02020603050405020304" pitchFamily="18" charset="0"/>
            </a:endParaRPr>
          </a:p>
          <a:p>
            <a:pPr>
              <a:buNone/>
            </a:pPr>
            <a:endParaRPr lang="ru-RU" sz="1700" dirty="0" smtClean="0">
              <a:solidFill>
                <a:schemeClr val="bg1"/>
              </a:solidFill>
              <a:latin typeface="Times New Roman" panose="02020603050405020304" pitchFamily="18" charset="0"/>
              <a:cs typeface="Times New Roman" panose="02020603050405020304" pitchFamily="18" charset="0"/>
            </a:endParaRPr>
          </a:p>
          <a:p>
            <a:pPr>
              <a:lnSpc>
                <a:spcPct val="107000"/>
              </a:lnSpc>
              <a:spcAft>
                <a:spcPts val="800"/>
              </a:spcAft>
            </a:pPr>
            <a:r>
              <a:rPr lang="ru-RU" sz="1700" b="1" dirty="0" smtClean="0">
                <a:latin typeface="Times New Roman" panose="02020603050405020304" pitchFamily="18" charset="0"/>
                <a:ea typeface="Times New Roman"/>
                <a:cs typeface="Times New Roman" panose="02020603050405020304" pitchFamily="18" charset="0"/>
              </a:rPr>
              <a:t>Итого </a:t>
            </a:r>
            <a:r>
              <a:rPr lang="ru-RU" sz="1700" b="1" dirty="0">
                <a:latin typeface="Times New Roman" panose="02020603050405020304" pitchFamily="18" charset="0"/>
                <a:ea typeface="Times New Roman"/>
                <a:cs typeface="Times New Roman" panose="02020603050405020304" pitchFamily="18" charset="0"/>
              </a:rPr>
              <a:t>эпизодов проблемного поведения за день: 27.</a:t>
            </a:r>
          </a:p>
          <a:p>
            <a:pPr marL="137160" indent="0">
              <a:buNone/>
            </a:pPr>
            <a:endParaRPr lang="ru-RU" sz="2000" dirty="0"/>
          </a:p>
        </p:txBody>
      </p:sp>
      <p:graphicFrame>
        <p:nvGraphicFramePr>
          <p:cNvPr id="4" name="Таблица 3"/>
          <p:cNvGraphicFramePr>
            <a:graphicFrameLocks noGrp="1"/>
          </p:cNvGraphicFramePr>
          <p:nvPr>
            <p:extLst>
              <p:ext uri="{D42A27DB-BD31-4B8C-83A1-F6EECF244321}">
                <p14:modId xmlns:p14="http://schemas.microsoft.com/office/powerpoint/2010/main" xmlns="" val="2970378539"/>
              </p:ext>
            </p:extLst>
          </p:nvPr>
        </p:nvGraphicFramePr>
        <p:xfrm>
          <a:off x="1043608" y="3284985"/>
          <a:ext cx="6552728" cy="2570244"/>
        </p:xfrm>
        <a:graphic>
          <a:graphicData uri="http://schemas.openxmlformats.org/drawingml/2006/table">
            <a:tbl>
              <a:tblPr firstRow="1" firstCol="1" lastRow="1" lastCol="1" bandRow="1" bandCol="1">
                <a:tableStyleId>{5C22544A-7EE6-4342-B048-85BDC9FD1C3A}</a:tableStyleId>
              </a:tblPr>
              <a:tblGrid>
                <a:gridCol w="1704354">
                  <a:extLst>
                    <a:ext uri="{9D8B030D-6E8A-4147-A177-3AD203B41FA5}">
                      <a16:colId xmlns:a16="http://schemas.microsoft.com/office/drawing/2014/main" xmlns="" val="20000"/>
                    </a:ext>
                  </a:extLst>
                </a:gridCol>
                <a:gridCol w="3268625">
                  <a:extLst>
                    <a:ext uri="{9D8B030D-6E8A-4147-A177-3AD203B41FA5}">
                      <a16:colId xmlns:a16="http://schemas.microsoft.com/office/drawing/2014/main" xmlns="" val="20001"/>
                    </a:ext>
                  </a:extLst>
                </a:gridCol>
                <a:gridCol w="1579749">
                  <a:extLst>
                    <a:ext uri="{9D8B030D-6E8A-4147-A177-3AD203B41FA5}">
                      <a16:colId xmlns:a16="http://schemas.microsoft.com/office/drawing/2014/main" xmlns="" val="20002"/>
                    </a:ext>
                  </a:extLst>
                </a:gridCol>
              </a:tblGrid>
              <a:tr h="560469">
                <a:tc>
                  <a:txBody>
                    <a:bodyPr/>
                    <a:lstStyle/>
                    <a:p>
                      <a:pPr algn="ctr">
                        <a:lnSpc>
                          <a:spcPct val="107000"/>
                        </a:lnSpc>
                        <a:spcAft>
                          <a:spcPts val="800"/>
                        </a:spcAft>
                      </a:pPr>
                      <a:r>
                        <a:rPr lang="ru-RU" sz="1400" dirty="0">
                          <a:solidFill>
                            <a:schemeClr val="bg1"/>
                          </a:solidFill>
                          <a:effectLst/>
                          <a:latin typeface="Times New Roman" panose="02020603050405020304" pitchFamily="18" charset="0"/>
                          <a:cs typeface="Times New Roman" panose="02020603050405020304" pitchFamily="18" charset="0"/>
                        </a:rPr>
                        <a:t>Занятие</a:t>
                      </a:r>
                      <a:endParaRPr lang="ru-RU" sz="1400" dirty="0">
                        <a:solidFill>
                          <a:schemeClr val="bg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dirty="0">
                          <a:solidFill>
                            <a:schemeClr val="bg1"/>
                          </a:solidFill>
                          <a:effectLst/>
                          <a:latin typeface="Times New Roman" panose="02020603050405020304" pitchFamily="18" charset="0"/>
                          <a:cs typeface="Times New Roman" panose="02020603050405020304" pitchFamily="18" charset="0"/>
                        </a:rPr>
                        <a:t>Наличие случаев проблемного поведения</a:t>
                      </a:r>
                      <a:endParaRPr lang="ru-RU" sz="1400" dirty="0">
                        <a:solidFill>
                          <a:schemeClr val="bg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07000"/>
                        </a:lnSpc>
                        <a:spcAft>
                          <a:spcPts val="800"/>
                        </a:spcAft>
                      </a:pPr>
                      <a:r>
                        <a:rPr lang="ru-RU" sz="1400" dirty="0">
                          <a:solidFill>
                            <a:schemeClr val="bg1"/>
                          </a:solidFill>
                          <a:effectLst/>
                          <a:latin typeface="Times New Roman" panose="02020603050405020304" pitchFamily="18" charset="0"/>
                          <a:cs typeface="Times New Roman" panose="02020603050405020304" pitchFamily="18" charset="0"/>
                        </a:rPr>
                        <a:t>Подпись того, кто отмечал данные</a:t>
                      </a:r>
                      <a:endParaRPr lang="ru-RU" sz="1400" dirty="0">
                        <a:solidFill>
                          <a:schemeClr val="bg1"/>
                        </a:solidFill>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889045">
                <a:tc>
                  <a:txBody>
                    <a:bodyPr/>
                    <a:lstStyle/>
                    <a:p>
                      <a:pPr>
                        <a:lnSpc>
                          <a:spcPct val="107000"/>
                        </a:lnSpc>
                        <a:spcAft>
                          <a:spcPts val="800"/>
                        </a:spcAft>
                      </a:pPr>
                      <a:r>
                        <a:rPr lang="ru-RU" sz="1400">
                          <a:solidFill>
                            <a:schemeClr val="bg1"/>
                          </a:solidFill>
                          <a:effectLst/>
                          <a:latin typeface="Times New Roman" panose="02020603050405020304" pitchFamily="18" charset="0"/>
                          <a:cs typeface="Times New Roman" panose="02020603050405020304" pitchFamily="18" charset="0"/>
                        </a:rPr>
                        <a:t>1.Речь и альтернативная (доп.) коммуникация</a:t>
                      </a:r>
                      <a:endParaRPr lang="ru-RU" sz="1400">
                        <a:solidFill>
                          <a:schemeClr val="bg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07000"/>
                        </a:lnSpc>
                        <a:spcAft>
                          <a:spcPts val="800"/>
                        </a:spcAft>
                      </a:pPr>
                      <a:r>
                        <a:rPr lang="ru-RU" sz="1400" dirty="0">
                          <a:solidFill>
                            <a:schemeClr val="tx1"/>
                          </a:solidFill>
                          <a:effectLst/>
                          <a:latin typeface="Times New Roman" panose="02020603050405020304" pitchFamily="18" charset="0"/>
                          <a:cs typeface="Times New Roman" panose="02020603050405020304" pitchFamily="18" charset="0"/>
                        </a:rPr>
                        <a:t>/  /   /   /   / </a:t>
                      </a:r>
                      <a:endParaRPr lang="ru-RU" sz="1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07000"/>
                        </a:lnSpc>
                        <a:spcAft>
                          <a:spcPts val="800"/>
                        </a:spcAft>
                      </a:pPr>
                      <a:r>
                        <a:rPr lang="ru-RU" sz="1400" dirty="0">
                          <a:solidFill>
                            <a:schemeClr val="bg1"/>
                          </a:solidFill>
                          <a:effectLst/>
                          <a:latin typeface="Times New Roman" panose="02020603050405020304" pitchFamily="18" charset="0"/>
                          <a:cs typeface="Times New Roman" panose="02020603050405020304" pitchFamily="18" charset="0"/>
                        </a:rPr>
                        <a:t>Петрова</a:t>
                      </a:r>
                      <a:endParaRPr lang="ru-RU" sz="1400" dirty="0">
                        <a:solidFill>
                          <a:schemeClr val="bg1"/>
                        </a:solidFill>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436946">
                <a:tc>
                  <a:txBody>
                    <a:bodyPr/>
                    <a:lstStyle/>
                    <a:p>
                      <a:pPr>
                        <a:lnSpc>
                          <a:spcPct val="107000"/>
                        </a:lnSpc>
                        <a:spcAft>
                          <a:spcPts val="800"/>
                        </a:spcAft>
                      </a:pPr>
                      <a:r>
                        <a:rPr lang="ru-RU" sz="1400">
                          <a:solidFill>
                            <a:schemeClr val="bg1"/>
                          </a:solidFill>
                          <a:effectLst/>
                          <a:latin typeface="Times New Roman" panose="02020603050405020304" pitchFamily="18" charset="0"/>
                          <a:cs typeface="Times New Roman" panose="02020603050405020304" pitchFamily="18" charset="0"/>
                        </a:rPr>
                        <a:t>2. Окружающий социальный мир</a:t>
                      </a:r>
                      <a:endParaRPr lang="ru-RU" sz="1400">
                        <a:solidFill>
                          <a:schemeClr val="bg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spcAft>
                          <a:spcPts val="0"/>
                        </a:spcAft>
                      </a:pPr>
                      <a:r>
                        <a:rPr lang="ru-RU" sz="1400" kern="100" dirty="0">
                          <a:solidFill>
                            <a:schemeClr val="tx1"/>
                          </a:solidFill>
                          <a:effectLst/>
                          <a:latin typeface="Times New Roman" panose="02020603050405020304" pitchFamily="18" charset="0"/>
                          <a:cs typeface="Times New Roman" panose="02020603050405020304" pitchFamily="18" charset="0"/>
                        </a:rPr>
                        <a:t>/  /    /   /   /   /   /</a:t>
                      </a:r>
                      <a:endParaRPr lang="ru-RU" sz="1400" kern="100" dirty="0">
                        <a:solidFill>
                          <a:schemeClr val="tx1"/>
                        </a:solidFill>
                        <a:effectLst/>
                        <a:latin typeface="Times New Roman" panose="02020603050405020304" pitchFamily="18" charset="0"/>
                        <a:ea typeface="Arial Unicode MS"/>
                        <a:cs typeface="Times New Roman" panose="02020603050405020304" pitchFamily="18" charset="0"/>
                      </a:endParaRPr>
                    </a:p>
                  </a:txBody>
                  <a:tcPr marL="68580" marR="68580" marT="0" marB="0"/>
                </a:tc>
                <a:tc>
                  <a:txBody>
                    <a:bodyPr/>
                    <a:lstStyle/>
                    <a:p>
                      <a:pPr>
                        <a:lnSpc>
                          <a:spcPct val="107000"/>
                        </a:lnSpc>
                        <a:spcAft>
                          <a:spcPts val="800"/>
                        </a:spcAft>
                      </a:pPr>
                      <a:r>
                        <a:rPr lang="ru-RU" sz="1400" dirty="0">
                          <a:solidFill>
                            <a:schemeClr val="bg1"/>
                          </a:solidFill>
                          <a:effectLst/>
                          <a:latin typeface="Times New Roman" panose="02020603050405020304" pitchFamily="18" charset="0"/>
                          <a:cs typeface="Times New Roman" panose="02020603050405020304" pitchFamily="18" charset="0"/>
                        </a:rPr>
                        <a:t>Петрова</a:t>
                      </a:r>
                      <a:endParaRPr lang="ru-RU" sz="1400" dirty="0">
                        <a:solidFill>
                          <a:schemeClr val="bg1"/>
                        </a:solidFill>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633820">
                <a:tc>
                  <a:txBody>
                    <a:bodyPr/>
                    <a:lstStyle/>
                    <a:p>
                      <a:pPr>
                        <a:spcAft>
                          <a:spcPts val="0"/>
                        </a:spcAft>
                      </a:pPr>
                      <a:r>
                        <a:rPr lang="ru-RU" sz="1400" kern="100" dirty="0">
                          <a:solidFill>
                            <a:schemeClr val="bg1"/>
                          </a:solidFill>
                          <a:effectLst/>
                          <a:latin typeface="Times New Roman" panose="02020603050405020304" pitchFamily="18" charset="0"/>
                          <a:cs typeface="Times New Roman" panose="02020603050405020304" pitchFamily="18" charset="0"/>
                        </a:rPr>
                        <a:t>3. Изобразительная деятельность</a:t>
                      </a:r>
                      <a:endParaRPr lang="ru-RU" sz="1400" kern="100" dirty="0">
                        <a:solidFill>
                          <a:schemeClr val="bg1"/>
                        </a:solidFill>
                        <a:effectLst/>
                        <a:latin typeface="Times New Roman" panose="02020603050405020304" pitchFamily="18" charset="0"/>
                        <a:ea typeface="Arial Unicode MS"/>
                        <a:cs typeface="Times New Roman" panose="02020603050405020304" pitchFamily="18" charset="0"/>
                      </a:endParaRPr>
                    </a:p>
                  </a:txBody>
                  <a:tcPr marL="68580" marR="68580" marT="0" marB="0"/>
                </a:tc>
                <a:tc>
                  <a:txBody>
                    <a:bodyPr/>
                    <a:lstStyle/>
                    <a:p>
                      <a:pPr>
                        <a:lnSpc>
                          <a:spcPct val="107000"/>
                        </a:lnSpc>
                        <a:spcAft>
                          <a:spcPts val="800"/>
                        </a:spcAft>
                      </a:pPr>
                      <a:r>
                        <a:rPr lang="ru-RU" sz="1400" dirty="0">
                          <a:solidFill>
                            <a:schemeClr val="tx1"/>
                          </a:solidFill>
                          <a:effectLst/>
                          <a:latin typeface="Times New Roman" panose="02020603050405020304" pitchFamily="18" charset="0"/>
                          <a:cs typeface="Times New Roman" panose="02020603050405020304" pitchFamily="18" charset="0"/>
                        </a:rPr>
                        <a:t>/  /  / /</a:t>
                      </a:r>
                      <a:endParaRPr lang="ru-RU" sz="1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nSpc>
                          <a:spcPct val="107000"/>
                        </a:lnSpc>
                        <a:spcAft>
                          <a:spcPts val="800"/>
                        </a:spcAft>
                      </a:pPr>
                      <a:r>
                        <a:rPr lang="ru-RU" sz="1400" dirty="0">
                          <a:solidFill>
                            <a:schemeClr val="bg1"/>
                          </a:solidFill>
                          <a:effectLst/>
                          <a:latin typeface="Times New Roman" panose="02020603050405020304" pitchFamily="18" charset="0"/>
                          <a:cs typeface="Times New Roman" panose="02020603050405020304" pitchFamily="18" charset="0"/>
                        </a:rPr>
                        <a:t>Архипова</a:t>
                      </a:r>
                      <a:endParaRPr lang="ru-RU" sz="1400" dirty="0">
                        <a:solidFill>
                          <a:schemeClr val="bg1"/>
                        </a:solidFill>
                        <a:effectLst/>
                        <a:latin typeface="Times New Roman" panose="02020603050405020304" pitchFamily="18" charset="0"/>
                        <a:ea typeface="Times New Roman"/>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xmlns="" val="27124709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32656"/>
            <a:ext cx="8219256" cy="706090"/>
          </a:xfrm>
        </p:spPr>
        <p:txBody>
          <a:bodyPr>
            <a:noAutofit/>
          </a:bodyPr>
          <a:lstStyle/>
          <a:p>
            <a:r>
              <a:rPr lang="ru-RU" sz="2000" dirty="0" smtClean="0">
                <a:solidFill>
                  <a:schemeClr val="tx1"/>
                </a:solidFill>
                <a:effectLst/>
                <a:latin typeface="Times New Roman" pitchFamily="18" charset="0"/>
                <a:cs typeface="Times New Roman" pitchFamily="18" charset="0"/>
              </a:rPr>
              <a:t>Протокол текущей оценки </a:t>
            </a:r>
            <a:r>
              <a:rPr lang="ru-RU" sz="2000" dirty="0">
                <a:solidFill>
                  <a:schemeClr val="tx1"/>
                </a:solidFill>
                <a:effectLst/>
                <a:latin typeface="Times New Roman" pitchFamily="18" charset="0"/>
                <a:cs typeface="Times New Roman" pitchFamily="18" charset="0"/>
              </a:rPr>
              <a:t>проблемного поведения </a:t>
            </a:r>
            <a:r>
              <a:rPr lang="ru-RU" sz="2000" dirty="0" smtClean="0">
                <a:solidFill>
                  <a:schemeClr val="tx1"/>
                </a:solidFill>
                <a:effectLst/>
                <a:latin typeface="Times New Roman" pitchFamily="18" charset="0"/>
                <a:cs typeface="Times New Roman" pitchFamily="18" charset="0"/>
              </a:rPr>
              <a:t/>
            </a:r>
            <a:br>
              <a:rPr lang="ru-RU" sz="2000" dirty="0" smtClean="0">
                <a:solidFill>
                  <a:schemeClr val="tx1"/>
                </a:solidFill>
                <a:effectLst/>
                <a:latin typeface="Times New Roman" pitchFamily="18" charset="0"/>
                <a:cs typeface="Times New Roman" pitchFamily="18" charset="0"/>
              </a:rPr>
            </a:br>
            <a:r>
              <a:rPr lang="ru-RU" sz="2000" dirty="0" smtClean="0">
                <a:solidFill>
                  <a:schemeClr val="tx1"/>
                </a:solidFill>
                <a:effectLst/>
                <a:latin typeface="Times New Roman" pitchFamily="18" charset="0"/>
                <a:cs typeface="Times New Roman" pitchFamily="18" charset="0"/>
              </a:rPr>
              <a:t>(</a:t>
            </a:r>
            <a:r>
              <a:rPr lang="ru-RU" sz="2000" u="sng" dirty="0" smtClean="0">
                <a:solidFill>
                  <a:schemeClr val="tx1"/>
                </a:solidFill>
                <a:effectLst/>
                <a:latin typeface="Times New Roman" pitchFamily="18" charset="0"/>
                <a:cs typeface="Times New Roman" pitchFamily="18" charset="0"/>
              </a:rPr>
              <a:t>в процессе коррекции</a:t>
            </a:r>
            <a:r>
              <a:rPr lang="ru-RU" sz="2000" dirty="0" smtClean="0">
                <a:solidFill>
                  <a:schemeClr val="tx1"/>
                </a:solidFill>
                <a:effectLst/>
                <a:latin typeface="Times New Roman" pitchFamily="18" charset="0"/>
                <a:cs typeface="Times New Roman" pitchFamily="18" charset="0"/>
              </a:rPr>
              <a:t>) </a:t>
            </a:r>
            <a:endParaRPr lang="ru-RU" sz="2000" dirty="0">
              <a:solidFill>
                <a:schemeClr val="tx1"/>
              </a:solidFill>
              <a:effectLst/>
              <a:latin typeface="Times New Roman" pitchFamily="18" charset="0"/>
              <a:cs typeface="Times New Roman" pitchFamily="18" charset="0"/>
            </a:endParaRPr>
          </a:p>
        </p:txBody>
      </p:sp>
      <p:sp>
        <p:nvSpPr>
          <p:cNvPr id="3" name="Объект 2"/>
          <p:cNvSpPr>
            <a:spLocks noGrp="1"/>
          </p:cNvSpPr>
          <p:nvPr>
            <p:ph idx="1"/>
          </p:nvPr>
        </p:nvSpPr>
        <p:spPr>
          <a:xfrm>
            <a:off x="395536" y="1340768"/>
            <a:ext cx="8291264" cy="5256584"/>
          </a:xfrm>
        </p:spPr>
        <p:txBody>
          <a:bodyPr>
            <a:normAutofit fontScale="92500"/>
          </a:bodyPr>
          <a:lstStyle/>
          <a:p>
            <a:r>
              <a:rPr lang="ru-RU" sz="2000" dirty="0">
                <a:latin typeface="Times New Roman" pitchFamily="18" charset="0"/>
                <a:cs typeface="Times New Roman" pitchFamily="18" charset="0"/>
              </a:rPr>
              <a:t>Имя ребенка: Лена Н.    Дата: </a:t>
            </a:r>
            <a:r>
              <a:rPr lang="ru-RU" sz="2000" dirty="0" smtClean="0">
                <a:latin typeface="Times New Roman" pitchFamily="18" charset="0"/>
                <a:cs typeface="Times New Roman" pitchFamily="18" charset="0"/>
              </a:rPr>
              <a:t>27.10.16 </a:t>
            </a:r>
            <a:endParaRPr lang="ru-RU" sz="2000" dirty="0">
              <a:latin typeface="Times New Roman" pitchFamily="18" charset="0"/>
              <a:cs typeface="Times New Roman" pitchFamily="18" charset="0"/>
            </a:endParaRPr>
          </a:p>
          <a:p>
            <a:r>
              <a:rPr lang="ru-RU" sz="2000" dirty="0" smtClean="0">
                <a:latin typeface="Times New Roman" pitchFamily="18" charset="0"/>
                <a:cs typeface="Times New Roman" pitchFamily="18" charset="0"/>
              </a:rPr>
              <a:t>Проблема поведения: </a:t>
            </a:r>
            <a:r>
              <a:rPr lang="ru-RU" sz="2000" dirty="0">
                <a:latin typeface="Times New Roman" pitchFamily="18" charset="0"/>
                <a:cs typeface="Times New Roman" pitchFamily="18" charset="0"/>
              </a:rPr>
              <a:t>физическое сопротивление</a:t>
            </a:r>
          </a:p>
          <a:p>
            <a:r>
              <a:rPr lang="ru-RU" sz="2000" dirty="0">
                <a:latin typeface="Times New Roman" pitchFamily="18" charset="0"/>
                <a:cs typeface="Times New Roman" pitchFamily="18" charset="0"/>
              </a:rPr>
              <a:t>Описание проблемного поведения: </a:t>
            </a:r>
            <a:r>
              <a:rPr lang="ru-RU" sz="2000" i="1" dirty="0">
                <a:latin typeface="Times New Roman" pitchFamily="18" charset="0"/>
                <a:cs typeface="Times New Roman" pitchFamily="18" charset="0"/>
              </a:rPr>
              <a:t>во время обучения самостоятельному выполнению заданий при оказании физической помощи Лена отталкивает руку воспитателя, направляющего ее правильно выполнять </a:t>
            </a:r>
            <a:r>
              <a:rPr lang="ru-RU" sz="2000" i="1" dirty="0" smtClean="0">
                <a:latin typeface="Times New Roman" pitchFamily="18" charset="0"/>
                <a:cs typeface="Times New Roman" pitchFamily="18" charset="0"/>
              </a:rPr>
              <a:t>задание.</a:t>
            </a:r>
          </a:p>
          <a:p>
            <a:r>
              <a:rPr lang="ru-RU" sz="2000" dirty="0">
                <a:latin typeface="Times New Roman" pitchFamily="18" charset="0"/>
                <a:cs typeface="Times New Roman" pitchFamily="18" charset="0"/>
              </a:rPr>
              <a:t>Описание способа коррекции: </a:t>
            </a:r>
            <a:r>
              <a:rPr lang="ru-RU" sz="2000" i="1" dirty="0">
                <a:latin typeface="Times New Roman" pitchFamily="18" charset="0"/>
                <a:cs typeface="Times New Roman" pitchFamily="18" charset="0"/>
              </a:rPr>
              <a:t>1) Минимизация физической помощи в течение дня: когда возможно, физическую помощь заменяют моделированием, словесной подсказкой. 2) Поощрение в тот момент, когда Лена спокойно принимает физическую помощь. 3) Отсутствие подкрепления неправильного поведения: если Лена отталкивает руку взрослого, с ней выполняются 4-5 инструкций на простое двигательное подражание, а затем возвращаются к исходному заданию. </a:t>
            </a:r>
            <a:endParaRPr lang="ru-RU" sz="2000" dirty="0">
              <a:latin typeface="Times New Roman" pitchFamily="18" charset="0"/>
              <a:cs typeface="Times New Roman" pitchFamily="18" charset="0"/>
            </a:endParaRPr>
          </a:p>
          <a:p>
            <a:r>
              <a:rPr lang="ru-RU" sz="2000" b="1" dirty="0">
                <a:latin typeface="Times New Roman" pitchFamily="18" charset="0"/>
                <a:cs typeface="Times New Roman" pitchFamily="18" charset="0"/>
              </a:rPr>
              <a:t>Дата начала коррекции: </a:t>
            </a:r>
            <a:r>
              <a:rPr lang="ru-RU" sz="2000" b="1" dirty="0" smtClean="0">
                <a:latin typeface="Times New Roman" pitchFamily="18" charset="0"/>
                <a:cs typeface="Times New Roman" pitchFamily="18" charset="0"/>
              </a:rPr>
              <a:t>23.10.16.</a:t>
            </a:r>
            <a:endParaRPr lang="ru-RU" sz="2000" b="1" dirty="0">
              <a:latin typeface="Times New Roman" pitchFamily="18" charset="0"/>
              <a:cs typeface="Times New Roman" pitchFamily="18" charset="0"/>
            </a:endParaRPr>
          </a:p>
          <a:p>
            <a:endParaRPr lang="ru-RU" sz="2000" i="1" dirty="0" smtClean="0"/>
          </a:p>
          <a:p>
            <a:endParaRPr lang="ru-RU" sz="2000" i="1" dirty="0"/>
          </a:p>
          <a:p>
            <a:endParaRPr lang="ru-RU" sz="2000" i="1" dirty="0" smtClean="0"/>
          </a:p>
          <a:p>
            <a:endParaRPr lang="ru-RU" sz="2000" i="1" dirty="0" smtClean="0"/>
          </a:p>
          <a:p>
            <a:endParaRPr lang="ru-RU" sz="2000" i="1" dirty="0"/>
          </a:p>
          <a:p>
            <a:endParaRPr lang="ru-RU" sz="2000" i="1" dirty="0" smtClean="0"/>
          </a:p>
          <a:p>
            <a:endParaRPr lang="ru-RU" sz="2000" dirty="0"/>
          </a:p>
          <a:p>
            <a:endParaRPr lang="ru-RU" sz="2000" dirty="0"/>
          </a:p>
        </p:txBody>
      </p:sp>
    </p:spTree>
    <p:extLst>
      <p:ext uri="{BB962C8B-B14F-4D97-AF65-F5344CB8AC3E}">
        <p14:creationId xmlns:p14="http://schemas.microsoft.com/office/powerpoint/2010/main" xmlns="" val="30277159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764704"/>
            <a:ext cx="8219256" cy="5544656"/>
          </a:xfrm>
        </p:spPr>
        <p:txBody>
          <a:bodyPr>
            <a:normAutofit/>
          </a:bodyPr>
          <a:lstStyle/>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pPr marL="0" indent="0">
              <a:buNone/>
            </a:pPr>
            <a:r>
              <a:rPr lang="ru-RU" dirty="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Итого </a:t>
            </a:r>
            <a:r>
              <a:rPr lang="ru-RU" sz="2000" dirty="0">
                <a:latin typeface="Times New Roman" pitchFamily="18" charset="0"/>
                <a:cs typeface="Times New Roman" pitchFamily="18" charset="0"/>
              </a:rPr>
              <a:t>эпизодов проблемного поведения за день: </a:t>
            </a:r>
            <a:r>
              <a:rPr lang="ru-RU" sz="2000" dirty="0" smtClean="0">
                <a:latin typeface="Times New Roman" pitchFamily="18" charset="0"/>
                <a:cs typeface="Times New Roman" pitchFamily="18" charset="0"/>
              </a:rPr>
              <a:t>10.</a:t>
            </a:r>
            <a:endParaRPr lang="ru-RU" sz="2000" dirty="0">
              <a:latin typeface="Times New Roman" pitchFamily="18" charset="0"/>
              <a:cs typeface="Times New Roman" pitchFamily="18" charset="0"/>
            </a:endParaRPr>
          </a:p>
          <a:p>
            <a:endParaRPr lang="ru-RU" sz="2000" dirty="0" smtClean="0">
              <a:latin typeface="Times New Roman" pitchFamily="18" charset="0"/>
              <a:cs typeface="Times New Roman" pitchFamily="18" charset="0"/>
            </a:endParaRPr>
          </a:p>
          <a:p>
            <a:endParaRPr lang="ru-RU" dirty="0"/>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xmlns="" val="2538498757"/>
              </p:ext>
            </p:extLst>
          </p:nvPr>
        </p:nvGraphicFramePr>
        <p:xfrm>
          <a:off x="971600" y="764704"/>
          <a:ext cx="7272808" cy="3888431"/>
        </p:xfrm>
        <a:graphic>
          <a:graphicData uri="http://schemas.openxmlformats.org/drawingml/2006/table">
            <a:tbl>
              <a:tblPr>
                <a:tableStyleId>{5C22544A-7EE6-4342-B048-85BDC9FD1C3A}</a:tableStyleId>
              </a:tblPr>
              <a:tblGrid>
                <a:gridCol w="1935625">
                  <a:extLst>
                    <a:ext uri="{9D8B030D-6E8A-4147-A177-3AD203B41FA5}">
                      <a16:colId xmlns:a16="http://schemas.microsoft.com/office/drawing/2014/main" xmlns="" val="20000"/>
                    </a:ext>
                  </a:extLst>
                </a:gridCol>
                <a:gridCol w="3712158">
                  <a:extLst>
                    <a:ext uri="{9D8B030D-6E8A-4147-A177-3AD203B41FA5}">
                      <a16:colId xmlns:a16="http://schemas.microsoft.com/office/drawing/2014/main" xmlns="" val="20001"/>
                    </a:ext>
                  </a:extLst>
                </a:gridCol>
                <a:gridCol w="1625025">
                  <a:extLst>
                    <a:ext uri="{9D8B030D-6E8A-4147-A177-3AD203B41FA5}">
                      <a16:colId xmlns:a16="http://schemas.microsoft.com/office/drawing/2014/main" xmlns="" val="20002"/>
                    </a:ext>
                  </a:extLst>
                </a:gridCol>
              </a:tblGrid>
              <a:tr h="1051734">
                <a:tc>
                  <a:txBody>
                    <a:bodyPr/>
                    <a:lstStyle/>
                    <a:p>
                      <a:pPr algn="ctr">
                        <a:lnSpc>
                          <a:spcPct val="107000"/>
                        </a:lnSpc>
                        <a:spcAft>
                          <a:spcPts val="800"/>
                        </a:spcAft>
                      </a:pPr>
                      <a:endParaRPr lang="ru-RU" sz="1600" b="1" dirty="0" smtClean="0">
                        <a:solidFill>
                          <a:schemeClr val="bg1"/>
                        </a:solidFill>
                        <a:effectLst/>
                        <a:latin typeface="Times New Roman" pitchFamily="18" charset="0"/>
                        <a:cs typeface="Times New Roman" pitchFamily="18" charset="0"/>
                      </a:endParaRPr>
                    </a:p>
                    <a:p>
                      <a:pPr algn="ctr">
                        <a:lnSpc>
                          <a:spcPct val="107000"/>
                        </a:lnSpc>
                        <a:spcAft>
                          <a:spcPts val="800"/>
                        </a:spcAft>
                      </a:pPr>
                      <a:r>
                        <a:rPr lang="ru-RU" sz="1600" b="1" dirty="0" smtClean="0">
                          <a:solidFill>
                            <a:schemeClr val="bg1"/>
                          </a:solidFill>
                          <a:effectLst/>
                          <a:latin typeface="Times New Roman" pitchFamily="18" charset="0"/>
                          <a:cs typeface="Times New Roman" pitchFamily="18" charset="0"/>
                        </a:rPr>
                        <a:t>Занятие</a:t>
                      </a:r>
                      <a:endParaRPr lang="ru-RU" sz="1600" b="1" dirty="0">
                        <a:solidFill>
                          <a:schemeClr val="bg1"/>
                        </a:solidFill>
                        <a:effectLst/>
                        <a:latin typeface="Times New Roman" pitchFamily="18" charset="0"/>
                        <a:ea typeface="Times New Roman"/>
                        <a:cs typeface="Times New Roman" pitchFamily="18" charset="0"/>
                      </a:endParaRPr>
                    </a:p>
                  </a:txBody>
                  <a:tcPr marL="68580" marR="68580" marT="0" marB="0">
                    <a:solidFill>
                      <a:schemeClr val="accent1"/>
                    </a:solidFill>
                  </a:tcPr>
                </a:tc>
                <a:tc>
                  <a:txBody>
                    <a:bodyPr/>
                    <a:lstStyle/>
                    <a:p>
                      <a:pPr algn="ctr">
                        <a:lnSpc>
                          <a:spcPct val="107000"/>
                        </a:lnSpc>
                        <a:spcAft>
                          <a:spcPts val="800"/>
                        </a:spcAft>
                      </a:pPr>
                      <a:endParaRPr lang="ru-RU" sz="1600" b="1" dirty="0" smtClean="0">
                        <a:solidFill>
                          <a:schemeClr val="bg1"/>
                        </a:solidFill>
                        <a:effectLst/>
                        <a:latin typeface="Times New Roman" pitchFamily="18" charset="0"/>
                        <a:cs typeface="Times New Roman" pitchFamily="18" charset="0"/>
                      </a:endParaRPr>
                    </a:p>
                    <a:p>
                      <a:pPr algn="ctr">
                        <a:lnSpc>
                          <a:spcPct val="107000"/>
                        </a:lnSpc>
                        <a:spcAft>
                          <a:spcPts val="800"/>
                        </a:spcAft>
                      </a:pPr>
                      <a:r>
                        <a:rPr lang="ru-RU" sz="1600" b="1" dirty="0" smtClean="0">
                          <a:solidFill>
                            <a:schemeClr val="bg1"/>
                          </a:solidFill>
                          <a:effectLst/>
                          <a:latin typeface="Times New Roman" pitchFamily="18" charset="0"/>
                          <a:cs typeface="Times New Roman" pitchFamily="18" charset="0"/>
                        </a:rPr>
                        <a:t>Наличие </a:t>
                      </a:r>
                      <a:r>
                        <a:rPr lang="ru-RU" sz="1600" b="1" dirty="0">
                          <a:solidFill>
                            <a:schemeClr val="bg1"/>
                          </a:solidFill>
                          <a:effectLst/>
                          <a:latin typeface="Times New Roman" pitchFamily="18" charset="0"/>
                          <a:cs typeface="Times New Roman" pitchFamily="18" charset="0"/>
                        </a:rPr>
                        <a:t>случаев проблемного поведения</a:t>
                      </a:r>
                      <a:endParaRPr lang="ru-RU" sz="1600" b="1" dirty="0">
                        <a:solidFill>
                          <a:schemeClr val="bg1"/>
                        </a:solidFill>
                        <a:effectLst/>
                        <a:latin typeface="Times New Roman" pitchFamily="18" charset="0"/>
                        <a:ea typeface="Times New Roman"/>
                        <a:cs typeface="Times New Roman" pitchFamily="18" charset="0"/>
                      </a:endParaRPr>
                    </a:p>
                  </a:txBody>
                  <a:tcPr marL="68580" marR="68580" marT="0" marB="0">
                    <a:solidFill>
                      <a:schemeClr val="accent1"/>
                    </a:solidFill>
                  </a:tcPr>
                </a:tc>
                <a:tc>
                  <a:txBody>
                    <a:bodyPr/>
                    <a:lstStyle/>
                    <a:p>
                      <a:pPr>
                        <a:lnSpc>
                          <a:spcPct val="107000"/>
                        </a:lnSpc>
                        <a:spcAft>
                          <a:spcPts val="800"/>
                        </a:spcAft>
                      </a:pPr>
                      <a:r>
                        <a:rPr lang="ru-RU" sz="1600" b="1" dirty="0" smtClean="0">
                          <a:solidFill>
                            <a:schemeClr val="bg1"/>
                          </a:solidFill>
                          <a:effectLst/>
                          <a:latin typeface="Times New Roman" pitchFamily="18" charset="0"/>
                          <a:cs typeface="Times New Roman" pitchFamily="18" charset="0"/>
                        </a:rPr>
                        <a:t>Подпись </a:t>
                      </a:r>
                      <a:r>
                        <a:rPr lang="ru-RU" sz="1600" b="1" dirty="0">
                          <a:solidFill>
                            <a:schemeClr val="bg1"/>
                          </a:solidFill>
                          <a:effectLst/>
                          <a:latin typeface="Times New Roman" pitchFamily="18" charset="0"/>
                          <a:cs typeface="Times New Roman" pitchFamily="18" charset="0"/>
                        </a:rPr>
                        <a:t>того, кто отмечал данные</a:t>
                      </a:r>
                      <a:endParaRPr lang="ru-RU" sz="1600" b="1" dirty="0">
                        <a:solidFill>
                          <a:schemeClr val="bg1"/>
                        </a:solidFill>
                        <a:effectLst/>
                        <a:latin typeface="Times New Roman" pitchFamily="18" charset="0"/>
                        <a:ea typeface="Times New Roman"/>
                        <a:cs typeface="Times New Roman" pitchFamily="18" charset="0"/>
                      </a:endParaRPr>
                    </a:p>
                  </a:txBody>
                  <a:tcPr marL="68580" marR="68580" marT="0" marB="0">
                    <a:solidFill>
                      <a:schemeClr val="accent1"/>
                    </a:solidFill>
                  </a:tcPr>
                </a:tc>
                <a:extLst>
                  <a:ext uri="{0D108BD9-81ED-4DB2-BD59-A6C34878D82A}">
                    <a16:rowId xmlns:a16="http://schemas.microsoft.com/office/drawing/2014/main" xmlns="" val="10000"/>
                  </a:ext>
                </a:extLst>
              </a:tr>
              <a:tr h="1051734">
                <a:tc>
                  <a:txBody>
                    <a:bodyPr/>
                    <a:lstStyle/>
                    <a:p>
                      <a:pPr>
                        <a:lnSpc>
                          <a:spcPct val="107000"/>
                        </a:lnSpc>
                        <a:spcAft>
                          <a:spcPts val="800"/>
                        </a:spcAft>
                      </a:pPr>
                      <a:r>
                        <a:rPr lang="ru-RU" sz="1400" b="1">
                          <a:solidFill>
                            <a:schemeClr val="bg1"/>
                          </a:solidFill>
                          <a:effectLst/>
                          <a:latin typeface="Times New Roman" pitchFamily="18" charset="0"/>
                          <a:cs typeface="Times New Roman" pitchFamily="18" charset="0"/>
                        </a:rPr>
                        <a:t>1.Речь и альтернативная (доп.) коммуникация</a:t>
                      </a:r>
                      <a:endParaRPr lang="ru-RU" sz="1100" b="1">
                        <a:solidFill>
                          <a:schemeClr val="bg1"/>
                        </a:solidFill>
                        <a:effectLst/>
                        <a:latin typeface="Times New Roman" pitchFamily="18" charset="0"/>
                        <a:ea typeface="Times New Roman"/>
                        <a:cs typeface="Times New Roman" pitchFamily="18" charset="0"/>
                      </a:endParaRPr>
                    </a:p>
                  </a:txBody>
                  <a:tcPr marL="68580" marR="68580" marT="0" marB="0">
                    <a:solidFill>
                      <a:schemeClr val="accent1"/>
                    </a:solidFill>
                  </a:tcPr>
                </a:tc>
                <a:tc>
                  <a:txBody>
                    <a:bodyPr/>
                    <a:lstStyle/>
                    <a:p>
                      <a:pPr>
                        <a:lnSpc>
                          <a:spcPct val="107000"/>
                        </a:lnSpc>
                        <a:spcAft>
                          <a:spcPts val="800"/>
                        </a:spcAft>
                      </a:pPr>
                      <a:r>
                        <a:rPr lang="ru-RU" sz="1400" b="1" dirty="0">
                          <a:solidFill>
                            <a:schemeClr val="tx1"/>
                          </a:solidFill>
                          <a:effectLst/>
                          <a:latin typeface="Times New Roman" pitchFamily="18" charset="0"/>
                          <a:cs typeface="Times New Roman" pitchFamily="18" charset="0"/>
                        </a:rPr>
                        <a:t>/  /   /   / </a:t>
                      </a:r>
                      <a:endParaRPr lang="ru-RU" sz="1100" b="1" dirty="0">
                        <a:solidFill>
                          <a:schemeClr val="tx1"/>
                        </a:solidFill>
                        <a:effectLst/>
                        <a:latin typeface="Times New Roman" pitchFamily="18" charset="0"/>
                        <a:ea typeface="Times New Roman"/>
                        <a:cs typeface="Times New Roman" pitchFamily="18" charset="0"/>
                      </a:endParaRPr>
                    </a:p>
                  </a:txBody>
                  <a:tcPr marL="68580" marR="68580" marT="0" marB="0">
                    <a:solidFill>
                      <a:schemeClr val="accent1"/>
                    </a:solidFill>
                  </a:tcPr>
                </a:tc>
                <a:tc>
                  <a:txBody>
                    <a:bodyPr/>
                    <a:lstStyle/>
                    <a:p>
                      <a:pPr>
                        <a:lnSpc>
                          <a:spcPct val="107000"/>
                        </a:lnSpc>
                        <a:spcAft>
                          <a:spcPts val="800"/>
                        </a:spcAft>
                      </a:pPr>
                      <a:r>
                        <a:rPr lang="ru-RU" sz="1400" b="1">
                          <a:solidFill>
                            <a:schemeClr val="bg1"/>
                          </a:solidFill>
                          <a:effectLst/>
                          <a:latin typeface="Times New Roman" pitchFamily="18" charset="0"/>
                          <a:cs typeface="Times New Roman" pitchFamily="18" charset="0"/>
                        </a:rPr>
                        <a:t>Петрова</a:t>
                      </a:r>
                      <a:endParaRPr lang="ru-RU" sz="1100" b="1">
                        <a:solidFill>
                          <a:schemeClr val="bg1"/>
                        </a:solidFill>
                        <a:effectLst/>
                        <a:latin typeface="Times New Roman" pitchFamily="18" charset="0"/>
                        <a:ea typeface="Times New Roman"/>
                        <a:cs typeface="Times New Roman" pitchFamily="18" charset="0"/>
                      </a:endParaRPr>
                    </a:p>
                  </a:txBody>
                  <a:tcPr marL="68580" marR="68580" marT="0" marB="0">
                    <a:solidFill>
                      <a:schemeClr val="accent1"/>
                    </a:solidFill>
                  </a:tcPr>
                </a:tc>
                <a:extLst>
                  <a:ext uri="{0D108BD9-81ED-4DB2-BD59-A6C34878D82A}">
                    <a16:rowId xmlns:a16="http://schemas.microsoft.com/office/drawing/2014/main" xmlns="" val="10001"/>
                  </a:ext>
                </a:extLst>
              </a:tr>
              <a:tr h="519164">
                <a:tc>
                  <a:txBody>
                    <a:bodyPr/>
                    <a:lstStyle/>
                    <a:p>
                      <a:pPr>
                        <a:lnSpc>
                          <a:spcPct val="107000"/>
                        </a:lnSpc>
                        <a:spcAft>
                          <a:spcPts val="800"/>
                        </a:spcAft>
                      </a:pPr>
                      <a:r>
                        <a:rPr lang="ru-RU" sz="1400" b="1">
                          <a:solidFill>
                            <a:schemeClr val="bg1"/>
                          </a:solidFill>
                          <a:effectLst/>
                          <a:latin typeface="Times New Roman" pitchFamily="18" charset="0"/>
                          <a:cs typeface="Times New Roman" pitchFamily="18" charset="0"/>
                        </a:rPr>
                        <a:t>2. Окружающий социальный мир</a:t>
                      </a:r>
                      <a:endParaRPr lang="ru-RU" sz="1100" b="1">
                        <a:solidFill>
                          <a:schemeClr val="bg1"/>
                        </a:solidFill>
                        <a:effectLst/>
                        <a:latin typeface="Times New Roman" pitchFamily="18" charset="0"/>
                        <a:ea typeface="Times New Roman"/>
                        <a:cs typeface="Times New Roman" pitchFamily="18" charset="0"/>
                      </a:endParaRPr>
                    </a:p>
                  </a:txBody>
                  <a:tcPr marL="68580" marR="68580" marT="0" marB="0">
                    <a:solidFill>
                      <a:schemeClr val="accent1"/>
                    </a:solidFill>
                  </a:tcPr>
                </a:tc>
                <a:tc>
                  <a:txBody>
                    <a:bodyPr/>
                    <a:lstStyle/>
                    <a:p>
                      <a:pPr>
                        <a:spcAft>
                          <a:spcPts val="0"/>
                        </a:spcAft>
                      </a:pPr>
                      <a:r>
                        <a:rPr lang="ru-RU" sz="1200" b="1" kern="100" dirty="0">
                          <a:solidFill>
                            <a:schemeClr val="tx1"/>
                          </a:solidFill>
                          <a:effectLst/>
                          <a:latin typeface="Times New Roman" pitchFamily="18" charset="0"/>
                          <a:cs typeface="Times New Roman" pitchFamily="18" charset="0"/>
                        </a:rPr>
                        <a:t>/  /    /   </a:t>
                      </a:r>
                      <a:endParaRPr lang="ru-RU" sz="1000" b="1" kern="100" dirty="0">
                        <a:solidFill>
                          <a:schemeClr val="tx1"/>
                        </a:solidFill>
                        <a:effectLst/>
                        <a:latin typeface="Times New Roman" pitchFamily="18" charset="0"/>
                        <a:ea typeface="Arial Unicode MS"/>
                        <a:cs typeface="Times New Roman" pitchFamily="18" charset="0"/>
                      </a:endParaRPr>
                    </a:p>
                  </a:txBody>
                  <a:tcPr marL="68580" marR="68580" marT="0" marB="0">
                    <a:solidFill>
                      <a:schemeClr val="accent1"/>
                    </a:solidFill>
                  </a:tcPr>
                </a:tc>
                <a:tc>
                  <a:txBody>
                    <a:bodyPr/>
                    <a:lstStyle/>
                    <a:p>
                      <a:pPr>
                        <a:lnSpc>
                          <a:spcPct val="107000"/>
                        </a:lnSpc>
                        <a:spcAft>
                          <a:spcPts val="800"/>
                        </a:spcAft>
                      </a:pPr>
                      <a:r>
                        <a:rPr lang="ru-RU" sz="1400" b="1" dirty="0">
                          <a:solidFill>
                            <a:schemeClr val="bg1"/>
                          </a:solidFill>
                          <a:effectLst/>
                          <a:latin typeface="Times New Roman" pitchFamily="18" charset="0"/>
                          <a:cs typeface="Times New Roman" pitchFamily="18" charset="0"/>
                        </a:rPr>
                        <a:t>Петрова</a:t>
                      </a:r>
                      <a:endParaRPr lang="ru-RU" sz="1100" b="1" dirty="0">
                        <a:solidFill>
                          <a:schemeClr val="bg1"/>
                        </a:solidFill>
                        <a:effectLst/>
                        <a:latin typeface="Times New Roman" pitchFamily="18" charset="0"/>
                        <a:ea typeface="Times New Roman"/>
                        <a:cs typeface="Times New Roman" pitchFamily="18" charset="0"/>
                      </a:endParaRPr>
                    </a:p>
                  </a:txBody>
                  <a:tcPr marL="68580" marR="68580" marT="0" marB="0">
                    <a:solidFill>
                      <a:schemeClr val="accent1"/>
                    </a:solidFill>
                  </a:tcPr>
                </a:tc>
                <a:extLst>
                  <a:ext uri="{0D108BD9-81ED-4DB2-BD59-A6C34878D82A}">
                    <a16:rowId xmlns:a16="http://schemas.microsoft.com/office/drawing/2014/main" xmlns="" val="10002"/>
                  </a:ext>
                </a:extLst>
              </a:tr>
              <a:tr h="746635">
                <a:tc>
                  <a:txBody>
                    <a:bodyPr/>
                    <a:lstStyle/>
                    <a:p>
                      <a:pPr>
                        <a:spcAft>
                          <a:spcPts val="0"/>
                        </a:spcAft>
                      </a:pPr>
                      <a:r>
                        <a:rPr lang="ru-RU" sz="1400" b="1" kern="100">
                          <a:solidFill>
                            <a:schemeClr val="bg1"/>
                          </a:solidFill>
                          <a:effectLst/>
                          <a:latin typeface="Times New Roman" pitchFamily="18" charset="0"/>
                          <a:cs typeface="Times New Roman" pitchFamily="18" charset="0"/>
                        </a:rPr>
                        <a:t>3. Изобразительная деятельность</a:t>
                      </a:r>
                      <a:endParaRPr lang="ru-RU" sz="1000" b="1" kern="100">
                        <a:solidFill>
                          <a:schemeClr val="bg1"/>
                        </a:solidFill>
                        <a:effectLst/>
                        <a:latin typeface="Times New Roman" pitchFamily="18" charset="0"/>
                        <a:ea typeface="Arial Unicode MS"/>
                        <a:cs typeface="Times New Roman" pitchFamily="18" charset="0"/>
                      </a:endParaRPr>
                    </a:p>
                  </a:txBody>
                  <a:tcPr marL="68580" marR="68580" marT="0" marB="0">
                    <a:solidFill>
                      <a:schemeClr val="accent1"/>
                    </a:solidFill>
                  </a:tcPr>
                </a:tc>
                <a:tc>
                  <a:txBody>
                    <a:bodyPr/>
                    <a:lstStyle/>
                    <a:p>
                      <a:pPr>
                        <a:lnSpc>
                          <a:spcPct val="107000"/>
                        </a:lnSpc>
                        <a:spcAft>
                          <a:spcPts val="800"/>
                        </a:spcAft>
                      </a:pPr>
                      <a:r>
                        <a:rPr lang="ru-RU" sz="1400" b="1" dirty="0">
                          <a:solidFill>
                            <a:schemeClr val="tx1"/>
                          </a:solidFill>
                          <a:effectLst/>
                          <a:latin typeface="Times New Roman" pitchFamily="18" charset="0"/>
                          <a:cs typeface="Times New Roman" pitchFamily="18" charset="0"/>
                        </a:rPr>
                        <a:t>/  </a:t>
                      </a:r>
                      <a:endParaRPr lang="ru-RU" sz="1100" b="1" dirty="0">
                        <a:solidFill>
                          <a:schemeClr val="tx1"/>
                        </a:solidFill>
                        <a:effectLst/>
                        <a:latin typeface="Times New Roman" pitchFamily="18" charset="0"/>
                        <a:ea typeface="Times New Roman"/>
                        <a:cs typeface="Times New Roman" pitchFamily="18" charset="0"/>
                      </a:endParaRPr>
                    </a:p>
                  </a:txBody>
                  <a:tcPr marL="68580" marR="68580" marT="0" marB="0">
                    <a:solidFill>
                      <a:schemeClr val="accent1"/>
                    </a:solidFill>
                  </a:tcPr>
                </a:tc>
                <a:tc>
                  <a:txBody>
                    <a:bodyPr/>
                    <a:lstStyle/>
                    <a:p>
                      <a:pPr>
                        <a:lnSpc>
                          <a:spcPct val="107000"/>
                        </a:lnSpc>
                        <a:spcAft>
                          <a:spcPts val="800"/>
                        </a:spcAft>
                      </a:pPr>
                      <a:r>
                        <a:rPr lang="ru-RU" sz="1400" b="1" dirty="0">
                          <a:solidFill>
                            <a:schemeClr val="bg1"/>
                          </a:solidFill>
                          <a:effectLst/>
                          <a:latin typeface="Times New Roman" pitchFamily="18" charset="0"/>
                          <a:cs typeface="Times New Roman" pitchFamily="18" charset="0"/>
                        </a:rPr>
                        <a:t>Архипова</a:t>
                      </a:r>
                      <a:endParaRPr lang="ru-RU" sz="1100" b="1" dirty="0">
                        <a:solidFill>
                          <a:schemeClr val="bg1"/>
                        </a:solidFill>
                        <a:effectLst/>
                        <a:latin typeface="Times New Roman" pitchFamily="18" charset="0"/>
                        <a:ea typeface="Times New Roman"/>
                        <a:cs typeface="Times New Roman" pitchFamily="18" charset="0"/>
                      </a:endParaRPr>
                    </a:p>
                  </a:txBody>
                  <a:tcPr marL="68580" marR="68580" marT="0" marB="0">
                    <a:solidFill>
                      <a:schemeClr val="accent1"/>
                    </a:solidFill>
                  </a:tcPr>
                </a:tc>
                <a:extLst>
                  <a:ext uri="{0D108BD9-81ED-4DB2-BD59-A6C34878D82A}">
                    <a16:rowId xmlns:a16="http://schemas.microsoft.com/office/drawing/2014/main" xmlns="" val="10003"/>
                  </a:ext>
                </a:extLst>
              </a:tr>
              <a:tr h="519164">
                <a:tc>
                  <a:txBody>
                    <a:bodyPr/>
                    <a:lstStyle/>
                    <a:p>
                      <a:pPr>
                        <a:lnSpc>
                          <a:spcPct val="107000"/>
                        </a:lnSpc>
                        <a:spcAft>
                          <a:spcPts val="800"/>
                        </a:spcAft>
                      </a:pPr>
                      <a:r>
                        <a:rPr lang="ru-RU" sz="1400" b="1">
                          <a:solidFill>
                            <a:schemeClr val="bg1"/>
                          </a:solidFill>
                          <a:effectLst/>
                          <a:latin typeface="Times New Roman" pitchFamily="18" charset="0"/>
                          <a:cs typeface="Times New Roman" pitchFamily="18" charset="0"/>
                        </a:rPr>
                        <a:t>4. Сенсорное развитие</a:t>
                      </a:r>
                      <a:endParaRPr lang="ru-RU" sz="1100" b="1">
                        <a:solidFill>
                          <a:schemeClr val="bg1"/>
                        </a:solidFill>
                        <a:effectLst/>
                        <a:latin typeface="Times New Roman" pitchFamily="18" charset="0"/>
                        <a:ea typeface="Times New Roman"/>
                        <a:cs typeface="Times New Roman" pitchFamily="18" charset="0"/>
                      </a:endParaRPr>
                    </a:p>
                  </a:txBody>
                  <a:tcPr marL="68580" marR="68580" marT="0" marB="0">
                    <a:solidFill>
                      <a:schemeClr val="accent1"/>
                    </a:solidFill>
                  </a:tcPr>
                </a:tc>
                <a:tc>
                  <a:txBody>
                    <a:bodyPr/>
                    <a:lstStyle/>
                    <a:p>
                      <a:pPr>
                        <a:lnSpc>
                          <a:spcPct val="107000"/>
                        </a:lnSpc>
                        <a:spcAft>
                          <a:spcPts val="800"/>
                        </a:spcAft>
                      </a:pPr>
                      <a:r>
                        <a:rPr lang="ru-RU" sz="1400" b="1" dirty="0">
                          <a:solidFill>
                            <a:schemeClr val="tx1"/>
                          </a:solidFill>
                          <a:effectLst/>
                          <a:latin typeface="Times New Roman" pitchFamily="18" charset="0"/>
                          <a:cs typeface="Times New Roman" pitchFamily="18" charset="0"/>
                        </a:rPr>
                        <a:t> </a:t>
                      </a:r>
                      <a:r>
                        <a:rPr lang="ru-RU" sz="1400" b="1" dirty="0" smtClean="0">
                          <a:solidFill>
                            <a:schemeClr val="tx1"/>
                          </a:solidFill>
                          <a:effectLst/>
                          <a:latin typeface="Times New Roman" pitchFamily="18" charset="0"/>
                          <a:cs typeface="Times New Roman" pitchFamily="18" charset="0"/>
                        </a:rPr>
                        <a:t>/ /</a:t>
                      </a:r>
                      <a:endParaRPr lang="ru-RU" sz="1100" b="1" dirty="0">
                        <a:solidFill>
                          <a:schemeClr val="tx1"/>
                        </a:solidFill>
                        <a:effectLst/>
                        <a:latin typeface="Times New Roman" pitchFamily="18" charset="0"/>
                        <a:ea typeface="Times New Roman"/>
                        <a:cs typeface="Times New Roman" pitchFamily="18" charset="0"/>
                      </a:endParaRPr>
                    </a:p>
                  </a:txBody>
                  <a:tcPr marL="68580" marR="68580" marT="0" marB="0">
                    <a:solidFill>
                      <a:schemeClr val="accent1"/>
                    </a:solidFill>
                  </a:tcPr>
                </a:tc>
                <a:tc>
                  <a:txBody>
                    <a:bodyPr/>
                    <a:lstStyle/>
                    <a:p>
                      <a:pPr>
                        <a:lnSpc>
                          <a:spcPct val="107000"/>
                        </a:lnSpc>
                        <a:spcAft>
                          <a:spcPts val="800"/>
                        </a:spcAft>
                      </a:pPr>
                      <a:r>
                        <a:rPr lang="ru-RU" sz="1400" b="1" dirty="0">
                          <a:solidFill>
                            <a:schemeClr val="bg1"/>
                          </a:solidFill>
                          <a:effectLst/>
                          <a:latin typeface="Times New Roman" pitchFamily="18" charset="0"/>
                          <a:cs typeface="Times New Roman" pitchFamily="18" charset="0"/>
                        </a:rPr>
                        <a:t>Петрова</a:t>
                      </a:r>
                      <a:endParaRPr lang="ru-RU" sz="1100" b="1" dirty="0">
                        <a:solidFill>
                          <a:schemeClr val="bg1"/>
                        </a:solidFill>
                        <a:effectLst/>
                        <a:latin typeface="Times New Roman" pitchFamily="18" charset="0"/>
                        <a:ea typeface="Times New Roman"/>
                        <a:cs typeface="Times New Roman" pitchFamily="18" charset="0"/>
                      </a:endParaRPr>
                    </a:p>
                  </a:txBody>
                  <a:tcPr marL="68580" marR="68580" marT="0" marB="0">
                    <a:solidFill>
                      <a:schemeClr val="accent1"/>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xmlns="" val="30943965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468313" y="404663"/>
            <a:ext cx="8218487" cy="5904061"/>
          </a:xfrm>
        </p:spPr>
        <p:txBody>
          <a:bodyPr>
            <a:normAutofit fontScale="82500" lnSpcReduction="10000"/>
          </a:bodyPr>
          <a:lstStyle/>
          <a:p>
            <a:pPr marL="137160" lvl="0" indent="0" algn="ctr">
              <a:buNone/>
            </a:pPr>
            <a:r>
              <a:rPr lang="ru-RU" sz="25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1. Стереотипии</a:t>
            </a:r>
            <a:endParaRPr lang="ru-RU" sz="2500"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a:p>
            <a:pPr marL="137160" indent="0">
              <a:buNone/>
            </a:pPr>
            <a:endParaRPr lang="ru-RU" u="sng" dirty="0" smtClean="0">
              <a:latin typeface="Times New Roman" pitchFamily="18" charset="0"/>
              <a:cs typeface="Times New Roman" pitchFamily="18" charset="0"/>
            </a:endParaRPr>
          </a:p>
          <a:p>
            <a:pPr marL="137160" indent="0">
              <a:buNone/>
            </a:pPr>
            <a:r>
              <a:rPr lang="ru-RU" sz="2200" u="sng" dirty="0" smtClean="0">
                <a:latin typeface="Times New Roman" pitchFamily="18" charset="0"/>
                <a:cs typeface="Times New Roman" pitchFamily="18" charset="0"/>
              </a:rPr>
              <a:t>Корректируемое </a:t>
            </a:r>
            <a:r>
              <a:rPr lang="ru-RU" sz="2200" u="sng" dirty="0">
                <a:latin typeface="Times New Roman" pitchFamily="18" charset="0"/>
                <a:cs typeface="Times New Roman" pitchFamily="18" charset="0"/>
              </a:rPr>
              <a:t>поведение</a:t>
            </a:r>
            <a:r>
              <a:rPr lang="ru-RU" sz="2200" dirty="0">
                <a:latin typeface="Times New Roman" pitchFamily="18" charset="0"/>
                <a:cs typeface="Times New Roman" pitchFamily="18" charset="0"/>
              </a:rPr>
              <a:t>:</a:t>
            </a:r>
          </a:p>
          <a:p>
            <a:pPr marL="137160" indent="0">
              <a:buNone/>
            </a:pPr>
            <a:r>
              <a:rPr lang="ru-RU" sz="2200" dirty="0">
                <a:latin typeface="Times New Roman" pitchFamily="18" charset="0"/>
                <a:cs typeface="Times New Roman" pitchFamily="18" charset="0"/>
              </a:rPr>
              <a:t> а) двигательные стереотипии (раскачивания, потряхивание руками, перебирание пальцами, раскручивание различных предметов; хождение по определенной траектории – например, вдоль стен; </a:t>
            </a:r>
            <a:r>
              <a:rPr lang="ru-RU" sz="2200" dirty="0" smtClean="0">
                <a:latin typeface="Times New Roman" pitchFamily="18" charset="0"/>
                <a:cs typeface="Times New Roman" pitchFamily="18" charset="0"/>
              </a:rPr>
              <a:t>хождение </a:t>
            </a:r>
            <a:r>
              <a:rPr lang="ru-RU" sz="2200" dirty="0">
                <a:latin typeface="Times New Roman" pitchFamily="18" charset="0"/>
                <a:cs typeface="Times New Roman" pitchFamily="18" charset="0"/>
              </a:rPr>
              <a:t>на носках и т.п.);  </a:t>
            </a:r>
          </a:p>
          <a:p>
            <a:pPr marL="137160" indent="0">
              <a:buNone/>
            </a:pPr>
            <a:endParaRPr lang="ru-RU" sz="2200" dirty="0" smtClean="0">
              <a:latin typeface="Times New Roman" pitchFamily="18" charset="0"/>
              <a:cs typeface="Times New Roman" pitchFamily="18" charset="0"/>
            </a:endParaRPr>
          </a:p>
          <a:p>
            <a:pPr marL="137160" indent="0">
              <a:buNone/>
            </a:pPr>
            <a:r>
              <a:rPr lang="ru-RU" sz="2200" dirty="0" smtClean="0">
                <a:latin typeface="Times New Roman" pitchFamily="18" charset="0"/>
                <a:cs typeface="Times New Roman" pitchFamily="18" charset="0"/>
              </a:rPr>
              <a:t>б</a:t>
            </a:r>
            <a:r>
              <a:rPr lang="ru-RU" sz="2200" dirty="0">
                <a:latin typeface="Times New Roman" pitchFamily="18" charset="0"/>
                <a:cs typeface="Times New Roman" pitchFamily="18" charset="0"/>
              </a:rPr>
              <a:t>) </a:t>
            </a:r>
            <a:r>
              <a:rPr lang="ru-RU" sz="2200" dirty="0" smtClean="0">
                <a:latin typeface="Times New Roman" pitchFamily="18" charset="0"/>
                <a:cs typeface="Times New Roman" pitchFamily="18" charset="0"/>
              </a:rPr>
              <a:t>сенсорно-двигательные </a:t>
            </a:r>
            <a:r>
              <a:rPr lang="ru-RU" sz="2200" dirty="0">
                <a:latin typeface="Times New Roman" pitchFamily="18" charset="0"/>
                <a:cs typeface="Times New Roman" pitchFamily="18" charset="0"/>
              </a:rPr>
              <a:t>стереотипии (зажмуривание глаз, затыкание ушей, прищуривание, ощупывание определенных по текстуре поверхностей, обнюхивание, облизывание и т.п</a:t>
            </a:r>
            <a:r>
              <a:rPr lang="ru-RU" sz="2200" dirty="0" smtClean="0">
                <a:latin typeface="Times New Roman" pitchFamily="18" charset="0"/>
                <a:cs typeface="Times New Roman" pitchFamily="18" charset="0"/>
              </a:rPr>
              <a:t>.).</a:t>
            </a:r>
          </a:p>
          <a:p>
            <a:pPr>
              <a:buNone/>
            </a:pPr>
            <a:r>
              <a:rPr lang="ru-RU" sz="2200" dirty="0" smtClean="0">
                <a:latin typeface="Times New Roman" pitchFamily="18" charset="0"/>
                <a:cs typeface="Times New Roman" pitchFamily="18" charset="0"/>
              </a:rPr>
              <a:t>	</a:t>
            </a:r>
          </a:p>
          <a:p>
            <a:pPr>
              <a:buNone/>
            </a:pPr>
            <a:r>
              <a:rPr lang="ru-RU" sz="2200" dirty="0" smtClean="0">
                <a:latin typeface="Times New Roman" pitchFamily="18" charset="0"/>
                <a:cs typeface="Times New Roman" pitchFamily="18" charset="0"/>
              </a:rPr>
              <a:t>       </a:t>
            </a:r>
            <a:r>
              <a:rPr lang="ru-RU" sz="2200" u="sng" dirty="0" smtClean="0">
                <a:latin typeface="Times New Roman" pitchFamily="18" charset="0"/>
                <a:cs typeface="Times New Roman" pitchFamily="18" charset="0"/>
              </a:rPr>
              <a:t>Ожидаемый результат коррекции проблемного поведения:</a:t>
            </a:r>
            <a:endParaRPr lang="ru-RU" sz="2200" dirty="0" smtClean="0">
              <a:latin typeface="Times New Roman" pitchFamily="18" charset="0"/>
              <a:cs typeface="Times New Roman" pitchFamily="18" charset="0"/>
            </a:endParaRPr>
          </a:p>
          <a:p>
            <a:pPr>
              <a:buNone/>
            </a:pPr>
            <a:r>
              <a:rPr lang="ru-RU" sz="2200" dirty="0" smtClean="0">
                <a:latin typeface="Times New Roman" pitchFamily="18" charset="0"/>
                <a:cs typeface="Times New Roman" pitchFamily="18" charset="0"/>
              </a:rPr>
              <a:t>	Частота случаев проявления стереотипий уменьшается; имеющиеся проявления не препятствуют обучению и пребыванию ребенка в коллективе.</a:t>
            </a:r>
            <a:endParaRPr lang="ru-RU" sz="2200" dirty="0">
              <a:latin typeface="Times New Roman" pitchFamily="18" charset="0"/>
              <a:cs typeface="Times New Roman" pitchFamily="18" charset="0"/>
            </a:endParaRPr>
          </a:p>
          <a:p>
            <a:pPr marL="137160" indent="0">
              <a:buNone/>
            </a:pPr>
            <a:endParaRPr lang="ru-RU" dirty="0" smtClean="0">
              <a:latin typeface="Times New Roman" pitchFamily="18" charset="0"/>
              <a:cs typeface="Times New Roman" pitchFamily="18" charset="0"/>
            </a:endParaRPr>
          </a:p>
          <a:p>
            <a:pPr marL="137160" indent="0">
              <a:buNone/>
            </a:pPr>
            <a:endParaRPr lang="x-none" smtClean="0"/>
          </a:p>
        </p:txBody>
      </p:sp>
    </p:spTree>
    <p:extLst>
      <p:ext uri="{BB962C8B-B14F-4D97-AF65-F5344CB8AC3E}">
        <p14:creationId xmlns:p14="http://schemas.microsoft.com/office/powerpoint/2010/main" xmlns="" val="5024280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357166"/>
            <a:ext cx="8258204" cy="5952194"/>
          </a:xfrm>
        </p:spPr>
        <p:txBody>
          <a:bodyPr>
            <a:normAutofit/>
          </a:bodyPr>
          <a:lstStyle/>
          <a:p>
            <a:pPr algn="ctr">
              <a:buNone/>
            </a:pPr>
            <a:r>
              <a:rPr lang="ru-RU" sz="24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Способы коррекции стереотипий</a:t>
            </a:r>
            <a:endParaRPr lang="ru-RU" sz="2400" b="1" baseline="300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sym typeface="Symbol"/>
            </a:endParaRPr>
          </a:p>
          <a:p>
            <a:pPr algn="ctr">
              <a:buNone/>
            </a:pPr>
            <a:endParaRPr lang="ru-RU" sz="2000" dirty="0" smtClean="0"/>
          </a:p>
          <a:p>
            <a:pPr>
              <a:buNone/>
            </a:pPr>
            <a:r>
              <a:rPr lang="ru-RU" sz="2000" b="1" dirty="0" smtClean="0">
                <a:latin typeface="Times New Roman" pitchFamily="18" charset="0"/>
                <a:cs typeface="Times New Roman" pitchFamily="18" charset="0"/>
              </a:rPr>
              <a:t>      1) Замена проблемного поведения адекватными видами поведения, несовместимыми с проблемным поведением. </a:t>
            </a:r>
          </a:p>
          <a:p>
            <a:pPr>
              <a:buNone/>
            </a:pPr>
            <a:r>
              <a:rPr lang="ru-RU" sz="2000" dirty="0" smtClean="0"/>
              <a:t>      </a:t>
            </a:r>
          </a:p>
          <a:p>
            <a:pPr>
              <a:buNone/>
            </a:pPr>
            <a:r>
              <a:rPr lang="ru-RU" sz="2000" dirty="0" smtClean="0">
                <a:latin typeface="Times New Roman" pitchFamily="18" charset="0"/>
                <a:cs typeface="Times New Roman" pitchFamily="18" charset="0"/>
              </a:rPr>
              <a:t>     </a:t>
            </a:r>
            <a:r>
              <a:rPr lang="ru-RU" sz="2000" u="sng" dirty="0" smtClean="0">
                <a:latin typeface="Times New Roman" pitchFamily="18" charset="0"/>
                <a:cs typeface="Times New Roman" pitchFamily="18" charset="0"/>
              </a:rPr>
              <a:t> Например</a:t>
            </a:r>
            <a:r>
              <a:rPr lang="ru-RU" sz="2000"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когда ребенок начинает трясти кистями рук, ему дается задание, в выполнении которого задействованы обе руки: физические упражнения, выполнение поделок из конструктора и т.п. </a:t>
            </a:r>
          </a:p>
          <a:p>
            <a:pPr>
              <a:buNone/>
            </a:pPr>
            <a:r>
              <a:rPr lang="ru-RU" sz="2000" i="1" dirty="0">
                <a:latin typeface="Times New Roman" pitchFamily="18" charset="0"/>
                <a:cs typeface="Times New Roman" pitchFamily="18" charset="0"/>
              </a:rPr>
              <a:t> </a:t>
            </a:r>
            <a:r>
              <a:rPr lang="ru-RU" sz="2000" i="1" dirty="0" smtClean="0">
                <a:latin typeface="Times New Roman" pitchFamily="18" charset="0"/>
                <a:cs typeface="Times New Roman" pitchFamily="18" charset="0"/>
              </a:rPr>
              <a:t>    Если речь идет о длительном переходе (например, по коридору), можно попросить ребенка положить руки в карманы или дать ему что-то нести (например, нетяжелые пакеты с пособиями). </a:t>
            </a:r>
            <a:endParaRPr lang="ru-RU" sz="2000" dirty="0" smtClean="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357166"/>
            <a:ext cx="8258204" cy="6215106"/>
          </a:xfrm>
        </p:spPr>
        <p:txBody>
          <a:bodyPr>
            <a:normAutofit/>
          </a:bodyPr>
          <a:lstStyle/>
          <a:p>
            <a:pPr>
              <a:buNone/>
            </a:pPr>
            <a:r>
              <a:rPr lang="ru-RU" sz="2000" b="1" dirty="0" smtClean="0"/>
              <a:t>     </a:t>
            </a:r>
          </a:p>
          <a:p>
            <a:pPr>
              <a:buNone/>
            </a:pPr>
            <a:r>
              <a:rPr lang="ru-RU" sz="2000" b="1" dirty="0" smtClean="0"/>
              <a:t>     </a:t>
            </a:r>
            <a:r>
              <a:rPr lang="ru-RU" sz="2000" b="1" dirty="0" smtClean="0">
                <a:latin typeface="Times New Roman" pitchFamily="18" charset="0"/>
                <a:cs typeface="Times New Roman" pitchFamily="18" charset="0"/>
              </a:rPr>
              <a:t>2) Поощрение при отсутствии проблемного поведения </a:t>
            </a:r>
          </a:p>
          <a:p>
            <a:pPr>
              <a:buNone/>
            </a:pPr>
            <a:r>
              <a:rPr lang="ru-RU" sz="2000"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предоставляется в те моменты, когда ребенок адекватно занят какими-либо видами деятельности и не проявляет проблем поведения. Ребенка можно </a:t>
            </a:r>
            <a:r>
              <a:rPr lang="ru-RU" sz="2000" i="1" dirty="0" smtClean="0">
                <a:latin typeface="Times New Roman" pitchFamily="18" charset="0"/>
                <a:cs typeface="Times New Roman" pitchFamily="18" charset="0"/>
              </a:rPr>
              <a:t>похвалить</a:t>
            </a:r>
            <a:r>
              <a:rPr lang="ru-RU" sz="2000" dirty="0" smtClean="0">
                <a:latin typeface="Times New Roman" pitchFamily="18" charset="0"/>
                <a:cs typeface="Times New Roman" pitchFamily="18" charset="0"/>
              </a:rPr>
              <a:t>, предоставить ему любимую игрушку (игровой материал) или лакомство, </a:t>
            </a:r>
            <a:r>
              <a:rPr lang="ru-RU" sz="2000" i="1" dirty="0" smtClean="0">
                <a:latin typeface="Times New Roman" pitchFamily="18" charset="0"/>
                <a:cs typeface="Times New Roman" pitchFamily="18" charset="0"/>
              </a:rPr>
              <a:t>подчеркивая, что его хвалят за то</a:t>
            </a:r>
            <a:r>
              <a:rPr lang="ru-RU" sz="2000"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что </a:t>
            </a:r>
            <a:r>
              <a:rPr lang="ru-RU" sz="2000" dirty="0" smtClean="0">
                <a:latin typeface="Times New Roman" pitchFamily="18" charset="0"/>
                <a:cs typeface="Times New Roman" pitchFamily="18" charset="0"/>
              </a:rPr>
              <a:t>он хороший ученик, занимается спокойно.</a:t>
            </a:r>
          </a:p>
          <a:p>
            <a:pPr>
              <a:buNone/>
            </a:pPr>
            <a:r>
              <a:rPr lang="ru-RU" sz="2000" dirty="0" smtClean="0">
                <a:latin typeface="Times New Roman" pitchFamily="18" charset="0"/>
                <a:cs typeface="Times New Roman" pitchFamily="18" charset="0"/>
              </a:rPr>
              <a:t>      </a:t>
            </a:r>
          </a:p>
          <a:p>
            <a:pPr>
              <a:buNone/>
            </a:pPr>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3) Предотвращение утомления и психологического дискомфорта. </a:t>
            </a:r>
          </a:p>
          <a:p>
            <a:pPr>
              <a:buNone/>
            </a:pPr>
            <a:r>
              <a:rPr lang="ru-RU" sz="2000" i="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Необходимо заметить, в каких ситуациях стереотипии ребенка приобретают более выраженный характер, чаще проявляются. Подобные ситуации следует предотвращать: давать возможность ребенку передохнуть, не предъявлять слишком трудных заданий. </a:t>
            </a:r>
          </a:p>
          <a:p>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357166"/>
            <a:ext cx="8258204" cy="5952194"/>
          </a:xfrm>
        </p:spPr>
        <p:txBody>
          <a:bodyPr>
            <a:normAutofit/>
          </a:bodyPr>
          <a:lstStyle/>
          <a:p>
            <a:pPr>
              <a:buNone/>
            </a:pPr>
            <a:r>
              <a:rPr lang="ru-RU" sz="24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4)  Разграничение ситуаций, в которых нежелательно проблемное поведение и в которых оно допустимо </a:t>
            </a:r>
          </a:p>
          <a:p>
            <a:pPr>
              <a:buNone/>
            </a:pPr>
            <a:r>
              <a:rPr lang="ru-RU" sz="2000" dirty="0" smtClean="0">
                <a:latin typeface="Times New Roman" pitchFamily="18" charset="0"/>
                <a:cs typeface="Times New Roman" pitchFamily="18" charset="0"/>
              </a:rPr>
              <a:t>      </a:t>
            </a:r>
          </a:p>
          <a:p>
            <a:pPr>
              <a:buNone/>
            </a:pPr>
            <a:r>
              <a:rPr lang="ru-RU" sz="2000" dirty="0" smtClean="0">
                <a:latin typeface="Times New Roman" pitchFamily="18" charset="0"/>
                <a:cs typeface="Times New Roman" pitchFamily="18" charset="0"/>
              </a:rPr>
              <a:t>     		Такой способ коррекции может применяться, 1) если </a:t>
            </a:r>
          </a:p>
          <a:p>
            <a:pPr>
              <a:buNone/>
            </a:pPr>
            <a:r>
              <a:rPr lang="ru-RU" sz="2000" dirty="0">
                <a:latin typeface="Times New Roman" pitchFamily="18" charset="0"/>
                <a:cs typeface="Times New Roman" pitchFamily="18" charset="0"/>
              </a:rPr>
              <a:t> </a:t>
            </a:r>
            <a:r>
              <a:rPr lang="ru-RU" sz="2000" dirty="0" smtClean="0">
                <a:latin typeface="Times New Roman" pitchFamily="18" charset="0"/>
                <a:cs typeface="Times New Roman" pitchFamily="18" charset="0"/>
              </a:rPr>
              <a:t>      не удается перевести стереотипии в более адекватную форму, или, </a:t>
            </a:r>
          </a:p>
          <a:p>
            <a:pPr>
              <a:buNone/>
            </a:pPr>
            <a:r>
              <a:rPr lang="ru-RU" sz="2000" dirty="0" smtClean="0">
                <a:latin typeface="Times New Roman" pitchFamily="18" charset="0"/>
                <a:cs typeface="Times New Roman" pitchFamily="18" charset="0"/>
              </a:rPr>
              <a:t>      2) если ребенок проявляет выраженный дискомфорт при попытке завершить стереотипию. </a:t>
            </a:r>
          </a:p>
          <a:p>
            <a:pPr>
              <a:buNone/>
            </a:pPr>
            <a:r>
              <a:rPr lang="ru-RU" sz="2000" dirty="0" smtClean="0">
                <a:latin typeface="Times New Roman" pitchFamily="18" charset="0"/>
                <a:cs typeface="Times New Roman" pitchFamily="18" charset="0"/>
              </a:rPr>
              <a:t>     		Следует организовать так называемую «зону отдыха», где ребенку некоторое время (например, на переменах) позволяют проявлять стереотипии – например, раскручивать предметы, трясти руками и т.п. </a:t>
            </a:r>
          </a:p>
          <a:p>
            <a:pPr>
              <a:buNone/>
            </a:pPr>
            <a:r>
              <a:rPr lang="ru-RU" sz="2000" dirty="0" smtClean="0">
                <a:latin typeface="Times New Roman" pitchFamily="18" charset="0"/>
                <a:cs typeface="Times New Roman" pitchFamily="18" charset="0"/>
              </a:rPr>
              <a:t>		Время пребывания в такой «зоне отдыха» должно быть ограничено; временные рамки следует обозначить таймером или песочными часами. </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548680"/>
            <a:ext cx="8258204" cy="5760680"/>
          </a:xfrm>
        </p:spPr>
        <p:txBody>
          <a:bodyPr>
            <a:normAutofit lnSpcReduction="10000"/>
          </a:bodyPr>
          <a:lstStyle/>
          <a:p>
            <a:pPr>
              <a:buNone/>
            </a:pPr>
            <a:r>
              <a:rPr lang="ru-RU" sz="2000" b="1" dirty="0" smtClean="0">
                <a:latin typeface="Times New Roman" pitchFamily="18" charset="0"/>
                <a:cs typeface="Times New Roman" pitchFamily="18" charset="0"/>
              </a:rPr>
              <a:t>      5) Медикаментозная коррекция. </a:t>
            </a:r>
            <a:endParaRPr lang="ru-RU" sz="20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Стереотипии </a:t>
            </a:r>
            <a:r>
              <a:rPr lang="ru-RU" sz="2000" dirty="0" smtClean="0">
                <a:latin typeface="Times New Roman" pitchFamily="18" charset="0"/>
                <a:cs typeface="Times New Roman" pitchFamily="18" charset="0"/>
              </a:rPr>
              <a:t>в большинстве случаев проявляются вследствие внутренних факторов (незрелость нервной системы; утомление и дискомфорт; повышенная чувствительность к определенным стимулам и т.п.), возможности повлиять извне на данную проблему достаточно ограниченны.  </a:t>
            </a:r>
          </a:p>
          <a:p>
            <a:pPr>
              <a:buNone/>
            </a:pPr>
            <a:r>
              <a:rPr lang="ru-RU" sz="2000" dirty="0" smtClean="0">
                <a:latin typeface="Times New Roman" pitchFamily="18" charset="0"/>
                <a:cs typeface="Times New Roman" pitchFamily="18" charset="0"/>
              </a:rPr>
              <a:t>       	Основным способом изменить данное </a:t>
            </a:r>
            <a:r>
              <a:rPr lang="ru-RU" sz="2000" b="1" dirty="0" smtClean="0">
                <a:latin typeface="Times New Roman" pitchFamily="18" charset="0"/>
                <a:cs typeface="Times New Roman" pitchFamily="18" charset="0"/>
              </a:rPr>
              <a:t>проблемное поведение</a:t>
            </a:r>
            <a:r>
              <a:rPr lang="ru-RU" sz="2000" dirty="0" smtClean="0">
                <a:latin typeface="Times New Roman" pitchFamily="18" charset="0"/>
                <a:cs typeface="Times New Roman" pitchFamily="18" charset="0"/>
              </a:rPr>
              <a:t>, если оно </a:t>
            </a:r>
            <a:r>
              <a:rPr lang="ru-RU" sz="2000" b="1" dirty="0" smtClean="0">
                <a:latin typeface="Times New Roman" pitchFamily="18" charset="0"/>
                <a:cs typeface="Times New Roman" pitchFamily="18" charset="0"/>
              </a:rPr>
              <a:t>мешает развитию и социализации ребенка</a:t>
            </a:r>
            <a:r>
              <a:rPr lang="ru-RU" sz="2000" dirty="0" smtClean="0">
                <a:latin typeface="Times New Roman" pitchFamily="18" charset="0"/>
                <a:cs typeface="Times New Roman" pitchFamily="18" charset="0"/>
              </a:rPr>
              <a:t>, является </a:t>
            </a:r>
            <a:r>
              <a:rPr lang="ru-RU" sz="2000" i="1" dirty="0" smtClean="0">
                <a:latin typeface="Times New Roman" pitchFamily="18" charset="0"/>
                <a:cs typeface="Times New Roman" pitchFamily="18" charset="0"/>
              </a:rPr>
              <a:t>медикаментозная коррекция</a:t>
            </a:r>
            <a:r>
              <a:rPr lang="ru-RU" sz="2000" dirty="0" smtClean="0">
                <a:latin typeface="Times New Roman" pitchFamily="18" charset="0"/>
                <a:cs typeface="Times New Roman" pitchFamily="18" charset="0"/>
              </a:rPr>
              <a:t>, осуществляемая компетентными врачами (неврологами и психиатрами). </a:t>
            </a:r>
          </a:p>
          <a:p>
            <a:pPr>
              <a:buNone/>
            </a:pPr>
            <a:r>
              <a:rPr lang="ru-RU" sz="2000" dirty="0" smtClean="0">
                <a:latin typeface="Times New Roman" pitchFamily="18" charset="0"/>
                <a:cs typeface="Times New Roman" pitchFamily="18" charset="0"/>
              </a:rPr>
              <a:t>     		Следует порекомендовать родителям обратиться за лечением; узнать, когда оно началось, и зафиксировать наличие или отсутствие изменений в частоте проявляемого поведения. </a:t>
            </a:r>
          </a:p>
          <a:p>
            <a:r>
              <a:rPr lang="ru-RU" sz="2000"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357166"/>
            <a:ext cx="8258204" cy="5808138"/>
          </a:xfrm>
        </p:spPr>
        <p:txBody>
          <a:bodyPr>
            <a:normAutofit lnSpcReduction="10000"/>
          </a:bodyPr>
          <a:lstStyle/>
          <a:p>
            <a:pPr algn="ctr">
              <a:buNone/>
            </a:pPr>
            <a:r>
              <a:rPr lang="ru-RU" sz="24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2. Неадекватный крик</a:t>
            </a:r>
          </a:p>
          <a:p>
            <a:pPr algn="ctr">
              <a:buNone/>
            </a:pPr>
            <a:endParaRPr lang="ru-RU" sz="20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a:p>
            <a:pPr>
              <a:buNone/>
            </a:pPr>
            <a:r>
              <a:rPr lang="ru-RU" sz="2000" dirty="0" smtClean="0"/>
              <a:t>      </a:t>
            </a:r>
            <a:r>
              <a:rPr lang="ru-RU" sz="2000" u="sng" dirty="0" smtClean="0">
                <a:latin typeface="Times New Roman" pitchFamily="18" charset="0"/>
                <a:cs typeface="Times New Roman" pitchFamily="18" charset="0"/>
              </a:rPr>
              <a:t>Корректируемое поведение</a:t>
            </a:r>
            <a:r>
              <a:rPr lang="ru-RU" sz="2000" dirty="0" smtClean="0">
                <a:latin typeface="Times New Roman" pitchFamily="18" charset="0"/>
                <a:cs typeface="Times New Roman" pitchFamily="18" charset="0"/>
              </a:rPr>
              <a:t>: </a:t>
            </a:r>
          </a:p>
          <a:p>
            <a:pPr>
              <a:buNone/>
            </a:pPr>
            <a:r>
              <a:rPr lang="ru-RU" sz="2000" dirty="0" smtClean="0">
                <a:latin typeface="Times New Roman" pitchFamily="18" charset="0"/>
                <a:cs typeface="Times New Roman" pitchFamily="18" charset="0"/>
              </a:rPr>
              <a:t>     ребенок громко вскрикивает или кричит на протяжении определенного периода времени (от нескольких секунд до нескольких минут, не менее трех раз в день).</a:t>
            </a:r>
          </a:p>
          <a:p>
            <a:pPr>
              <a:buNone/>
            </a:pPr>
            <a:r>
              <a:rPr lang="ru-RU" sz="2000" dirty="0" smtClean="0">
                <a:latin typeface="Times New Roman" pitchFamily="18" charset="0"/>
                <a:cs typeface="Times New Roman" pitchFamily="18" charset="0"/>
              </a:rPr>
              <a:t>      </a:t>
            </a:r>
          </a:p>
          <a:p>
            <a:pPr>
              <a:buNone/>
            </a:pPr>
            <a:r>
              <a:rPr lang="ru-RU" sz="2000" dirty="0" smtClean="0">
                <a:latin typeface="Times New Roman" pitchFamily="18" charset="0"/>
                <a:cs typeface="Times New Roman" pitchFamily="18" charset="0"/>
              </a:rPr>
              <a:t>     Поведение не связано с испугом или физическим дискомфортом.</a:t>
            </a:r>
          </a:p>
          <a:p>
            <a:pPr>
              <a:buNone/>
            </a:pPr>
            <a:endParaRPr lang="ru-RU" sz="2000" u="sng" dirty="0" smtClean="0"/>
          </a:p>
          <a:p>
            <a:pPr>
              <a:buNone/>
            </a:pPr>
            <a:r>
              <a:rPr lang="ru-RU" sz="2000" dirty="0" smtClean="0">
                <a:latin typeface="Times New Roman" pitchFamily="18" charset="0"/>
                <a:cs typeface="Times New Roman" pitchFamily="18" charset="0"/>
              </a:rPr>
              <a:t>     </a:t>
            </a:r>
            <a:r>
              <a:rPr lang="ru-RU" sz="2000" u="sng" dirty="0" smtClean="0">
                <a:latin typeface="Times New Roman" pitchFamily="18" charset="0"/>
                <a:cs typeface="Times New Roman" pitchFamily="18" charset="0"/>
              </a:rPr>
              <a:t>Ожидаемый результат коррекции проблемного поведения:</a:t>
            </a:r>
            <a:endParaRPr lang="ru-RU" sz="20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Частота случаев проявления неадекватного крика уменьшается; имеющиеся проявления не препятствуют обучению и пребыванию ребенка в коллективе.</a:t>
            </a:r>
          </a:p>
          <a:p>
            <a:pPr>
              <a:buNone/>
            </a:pPr>
            <a:endParaRPr lang="ru-RU" sz="2400" b="1"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332656"/>
            <a:ext cx="8064896" cy="5256584"/>
          </a:xfrm>
        </p:spPr>
        <p:txBody>
          <a:bodyPr>
            <a:normAutofit fontScale="90000"/>
          </a:bodyPr>
          <a:lstStyle/>
          <a:p>
            <a:pPr algn="ctr">
              <a:lnSpc>
                <a:spcPct val="100000"/>
              </a:lnSpc>
            </a:pPr>
            <a:r>
              <a:rPr lang="ru-RU" sz="3200" dirty="0" smtClean="0">
                <a:solidFill>
                  <a:srgbClr val="C00000"/>
                </a:solidFill>
                <a:latin typeface="Times New Roman" pitchFamily="18" charset="0"/>
                <a:cs typeface="Times New Roman" pitchFamily="18" charset="0"/>
              </a:rPr>
              <a:t>Проблемное поведение</a:t>
            </a:r>
            <a:r>
              <a:rPr lang="ru-RU" sz="3200" dirty="0" smtClean="0">
                <a:solidFill>
                  <a:schemeClr val="tx1"/>
                </a:solidFill>
                <a:latin typeface="Times New Roman" pitchFamily="18" charset="0"/>
                <a:cs typeface="Times New Roman" pitchFamily="18" charset="0"/>
              </a:rPr>
              <a:t/>
            </a:r>
            <a:br>
              <a:rPr lang="ru-RU" sz="3200" dirty="0" smtClean="0">
                <a:solidFill>
                  <a:schemeClr val="tx1"/>
                </a:solidFill>
                <a:latin typeface="Times New Roman" pitchFamily="18" charset="0"/>
                <a:cs typeface="Times New Roman" pitchFamily="18" charset="0"/>
              </a:rPr>
            </a:br>
            <a:r>
              <a:rPr lang="ru-RU" sz="3200" dirty="0" smtClean="0">
                <a:solidFill>
                  <a:schemeClr val="tx1"/>
                </a:solidFill>
                <a:latin typeface="Times New Roman" pitchFamily="18" charset="0"/>
                <a:cs typeface="Times New Roman" pitchFamily="18" charset="0"/>
              </a:rPr>
              <a:t/>
            </a:r>
            <a:br>
              <a:rPr lang="ru-RU" sz="3200" dirty="0" smtClean="0">
                <a:solidFill>
                  <a:schemeClr val="tx1"/>
                </a:solidFill>
                <a:latin typeface="Times New Roman" pitchFamily="18" charset="0"/>
                <a:cs typeface="Times New Roman" pitchFamily="18" charset="0"/>
              </a:rPr>
            </a:br>
            <a:r>
              <a:rPr lang="ru-RU" sz="3200" dirty="0" smtClean="0">
                <a:solidFill>
                  <a:schemeClr val="tx1"/>
                </a:solidFill>
                <a:latin typeface="Times New Roman" pitchFamily="18" charset="0"/>
                <a:cs typeface="Times New Roman" pitchFamily="18" charset="0"/>
              </a:rPr>
              <a:t/>
            </a:r>
            <a:br>
              <a:rPr lang="ru-RU" sz="3200" dirty="0" smtClean="0">
                <a:solidFill>
                  <a:schemeClr val="tx1"/>
                </a:solidFill>
                <a:latin typeface="Times New Roman" pitchFamily="18" charset="0"/>
                <a:cs typeface="Times New Roman" pitchFamily="18" charset="0"/>
              </a:rPr>
            </a:br>
            <a:r>
              <a:rPr lang="ru-RU" sz="3200" dirty="0" smtClean="0">
                <a:solidFill>
                  <a:schemeClr val="tx1"/>
                </a:solidFill>
                <a:latin typeface="Times New Roman" pitchFamily="18" charset="0"/>
                <a:cs typeface="Times New Roman" pitchFamily="18" charset="0"/>
              </a:rPr>
              <a:t/>
            </a:r>
            <a:br>
              <a:rPr lang="ru-RU" sz="3200" dirty="0" smtClean="0">
                <a:solidFill>
                  <a:schemeClr val="tx1"/>
                </a:solidFill>
                <a:latin typeface="Times New Roman" pitchFamily="18" charset="0"/>
                <a:cs typeface="Times New Roman" pitchFamily="18" charset="0"/>
              </a:rPr>
            </a:br>
            <a:r>
              <a:rPr lang="ru-RU" sz="2400" dirty="0" smtClean="0">
                <a:solidFill>
                  <a:schemeClr val="tx1"/>
                </a:solidFill>
                <a:effectLst/>
                <a:latin typeface="Times New Roman" pitchFamily="18" charset="0"/>
                <a:cs typeface="Times New Roman" pitchFamily="18" charset="0"/>
              </a:rPr>
              <a:t>Под </a:t>
            </a:r>
            <a:r>
              <a:rPr lang="ru-RU" sz="2400" i="1" dirty="0" smtClean="0">
                <a:solidFill>
                  <a:schemeClr val="tx1"/>
                </a:solidFill>
                <a:effectLst/>
                <a:latin typeface="Times New Roman" pitchFamily="18" charset="0"/>
                <a:cs typeface="Times New Roman" pitchFamily="18" charset="0"/>
              </a:rPr>
              <a:t>проблемным поведением</a:t>
            </a:r>
            <a:r>
              <a:rPr lang="ru-RU" sz="2400" dirty="0" smtClean="0">
                <a:solidFill>
                  <a:schemeClr val="tx1"/>
                </a:solidFill>
                <a:effectLst/>
                <a:latin typeface="Times New Roman" pitchFamily="18" charset="0"/>
                <a:cs typeface="Times New Roman" pitchFamily="18" charset="0"/>
              </a:rPr>
              <a:t> понимаются такие виды поведения, проявления которых препятствуют общению с ребенком и способствуют социальной </a:t>
            </a:r>
            <a:r>
              <a:rPr lang="ru-RU" sz="2400" dirty="0" err="1" smtClean="0">
                <a:solidFill>
                  <a:schemeClr val="tx1"/>
                </a:solidFill>
                <a:effectLst/>
                <a:latin typeface="Times New Roman" pitchFamily="18" charset="0"/>
                <a:cs typeface="Times New Roman" pitchFamily="18" charset="0"/>
              </a:rPr>
              <a:t>дезадаптации</a:t>
            </a:r>
            <a:r>
              <a:rPr lang="ru-RU" sz="2400" dirty="0" smtClean="0">
                <a:solidFill>
                  <a:schemeClr val="tx1"/>
                </a:solidFill>
                <a:effectLst/>
                <a:latin typeface="Times New Roman" pitchFamily="18" charset="0"/>
                <a:cs typeface="Times New Roman" pitchFamily="18" charset="0"/>
              </a:rPr>
              <a:t> (погружению в себя, причинению физического вреда себе и окружающим и т.п.).</a:t>
            </a:r>
            <a:r>
              <a:rPr lang="ru-RU" sz="2400" dirty="0" smtClean="0">
                <a:solidFill>
                  <a:schemeClr val="tx1"/>
                </a:solidFill>
                <a:latin typeface="Times New Roman" pitchFamily="18" charset="0"/>
                <a:cs typeface="Times New Roman" pitchFamily="18" charset="0"/>
              </a:rPr>
              <a:t/>
            </a:r>
            <a:br>
              <a:rPr lang="ru-RU" sz="2400" dirty="0" smtClean="0">
                <a:solidFill>
                  <a:schemeClr val="tx1"/>
                </a:solidFill>
                <a:latin typeface="Times New Roman" pitchFamily="18" charset="0"/>
                <a:cs typeface="Times New Roman" pitchFamily="18" charset="0"/>
              </a:rPr>
            </a:br>
            <a:r>
              <a:rPr lang="ru-RU" sz="3200" dirty="0" smtClean="0">
                <a:solidFill>
                  <a:schemeClr val="tx1"/>
                </a:solidFill>
                <a:latin typeface="Times New Roman" pitchFamily="18" charset="0"/>
                <a:cs typeface="Times New Roman" pitchFamily="18" charset="0"/>
              </a:rPr>
              <a:t/>
            </a:r>
            <a:br>
              <a:rPr lang="ru-RU" sz="3200" dirty="0" smtClean="0">
                <a:solidFill>
                  <a:schemeClr val="tx1"/>
                </a:solidFill>
                <a:latin typeface="Times New Roman" pitchFamily="18" charset="0"/>
                <a:cs typeface="Times New Roman" pitchFamily="18" charset="0"/>
              </a:rPr>
            </a:br>
            <a:endParaRPr lang="ru-RU"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9220973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214290"/>
            <a:ext cx="8258204" cy="6429420"/>
          </a:xfrm>
        </p:spPr>
        <p:txBody>
          <a:bodyPr>
            <a:normAutofit fontScale="85000" lnSpcReduction="20000"/>
          </a:bodyPr>
          <a:lstStyle/>
          <a:p>
            <a:pPr algn="ctr">
              <a:buNone/>
            </a:pPr>
            <a:r>
              <a:rPr lang="ru-RU" sz="26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Способы коррекции неадекватного крика</a:t>
            </a:r>
          </a:p>
          <a:p>
            <a:pPr algn="ctr">
              <a:buNone/>
            </a:pPr>
            <a:endParaRPr lang="ru-RU" sz="22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a:p>
            <a:pPr>
              <a:buNone/>
            </a:pPr>
            <a:r>
              <a:rPr lang="ru-RU" sz="2200" b="1" dirty="0" smtClean="0">
                <a:latin typeface="Times New Roman" pitchFamily="18" charset="0"/>
                <a:cs typeface="Times New Roman" pitchFamily="18" charset="0"/>
              </a:rPr>
              <a:t>        1)  Формирование адекватных способов получения желаемого или выхода из неприятной для ребенка ситуации. </a:t>
            </a:r>
          </a:p>
          <a:p>
            <a:pPr>
              <a:buNone/>
            </a:pPr>
            <a:r>
              <a:rPr lang="ru-RU" sz="2200" dirty="0" smtClean="0">
                <a:latin typeface="Times New Roman" pitchFamily="18" charset="0"/>
                <a:cs typeface="Times New Roman" pitchFamily="18" charset="0"/>
              </a:rPr>
              <a:t>        </a:t>
            </a:r>
          </a:p>
          <a:p>
            <a:pPr>
              <a:buNone/>
            </a:pPr>
            <a:r>
              <a:rPr lang="ru-RU" sz="2200" dirty="0" smtClean="0">
                <a:latin typeface="Times New Roman" pitchFamily="18" charset="0"/>
                <a:cs typeface="Times New Roman" pitchFamily="18" charset="0"/>
              </a:rPr>
              <a:t>      	Если ребенок способен говорить, то ему подсказывают то, что он может сказать (вместо крика), например: </a:t>
            </a:r>
            <a:r>
              <a:rPr lang="ru-RU" sz="2200" i="1" dirty="0" smtClean="0">
                <a:latin typeface="Times New Roman" pitchFamily="18" charset="0"/>
                <a:cs typeface="Times New Roman" pitchFamily="18" charset="0"/>
              </a:rPr>
              <a:t>«Помоги», «Не хочу», «Устал», «Дай конструктор» и т.п.</a:t>
            </a:r>
            <a:r>
              <a:rPr lang="ru-RU" sz="2200" dirty="0" smtClean="0">
                <a:latin typeface="Times New Roman" pitchFamily="18" charset="0"/>
                <a:cs typeface="Times New Roman" pitchFamily="18" charset="0"/>
              </a:rPr>
              <a:t> </a:t>
            </a:r>
          </a:p>
          <a:p>
            <a:pPr>
              <a:buNone/>
            </a:pPr>
            <a:r>
              <a:rPr lang="ru-RU" sz="2200" dirty="0" smtClean="0">
                <a:latin typeface="Times New Roman" pitchFamily="18" charset="0"/>
                <a:cs typeface="Times New Roman" pitchFamily="18" charset="0"/>
              </a:rPr>
              <a:t>      	Если используется система альтернативной коммуникации, то аналогичным образом ребенка учат подавать сигнал о своем желании/нежелании что-либо делать. </a:t>
            </a:r>
          </a:p>
          <a:p>
            <a:pPr>
              <a:buNone/>
            </a:pPr>
            <a:r>
              <a:rPr lang="ru-RU" sz="2200" dirty="0" smtClean="0">
                <a:latin typeface="Times New Roman" pitchFamily="18" charset="0"/>
                <a:cs typeface="Times New Roman" pitchFamily="18" charset="0"/>
              </a:rPr>
              <a:t>      </a:t>
            </a:r>
          </a:p>
          <a:p>
            <a:pPr>
              <a:buNone/>
            </a:pPr>
            <a:r>
              <a:rPr lang="ru-RU" sz="2200" dirty="0" smtClean="0">
                <a:latin typeface="Times New Roman" pitchFamily="18" charset="0"/>
                <a:cs typeface="Times New Roman" pitchFamily="18" charset="0"/>
              </a:rPr>
              <a:t>     </a:t>
            </a:r>
            <a:r>
              <a:rPr lang="ru-RU" sz="2200" i="1" u="sng" dirty="0" smtClean="0">
                <a:latin typeface="Times New Roman" pitchFamily="18" charset="0"/>
                <a:cs typeface="Times New Roman" pitchFamily="18" charset="0"/>
              </a:rPr>
              <a:t> Рекомендации</a:t>
            </a:r>
            <a:r>
              <a:rPr lang="ru-RU" sz="2200" dirty="0" smtClean="0">
                <a:latin typeface="Times New Roman" pitchFamily="18" charset="0"/>
                <a:cs typeface="Times New Roman" pitchFamily="18" charset="0"/>
              </a:rPr>
              <a:t>:</a:t>
            </a:r>
          </a:p>
          <a:p>
            <a:r>
              <a:rPr lang="ru-RU" sz="2200" dirty="0" smtClean="0">
                <a:latin typeface="Times New Roman" pitchFamily="18" charset="0"/>
                <a:cs typeface="Times New Roman" pitchFamily="18" charset="0"/>
              </a:rPr>
              <a:t>активно применять различные способы поощрения, привлекательные материалы; </a:t>
            </a:r>
          </a:p>
          <a:p>
            <a:r>
              <a:rPr lang="ru-RU" sz="2200" dirty="0" smtClean="0">
                <a:latin typeface="Times New Roman" pitchFamily="18" charset="0"/>
                <a:cs typeface="Times New Roman" pitchFamily="18" charset="0"/>
              </a:rPr>
              <a:t>учитывать такие факторы как утомляемость, истощаемость внимания; </a:t>
            </a:r>
          </a:p>
          <a:p>
            <a:r>
              <a:rPr lang="ru-RU" sz="2200" dirty="0" smtClean="0">
                <a:latin typeface="Times New Roman" pitchFamily="18" charset="0"/>
                <a:cs typeface="Times New Roman" pitchFamily="18" charset="0"/>
              </a:rPr>
              <a:t>искать способы мотивации в групповой работе.</a:t>
            </a:r>
          </a:p>
          <a:p>
            <a:pPr>
              <a:buNone/>
            </a:pPr>
            <a:endParaRPr lang="ru-RU"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a:p>
            <a:pPr algn="ctr">
              <a:buNone/>
            </a:pPr>
            <a:endParaRPr lang="ru-RU" b="1"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60648"/>
            <a:ext cx="8258204" cy="6408712"/>
          </a:xfrm>
        </p:spPr>
        <p:txBody>
          <a:bodyPr>
            <a:normAutofit/>
          </a:bodyPr>
          <a:lstStyle/>
          <a:p>
            <a:pPr>
              <a:buNone/>
            </a:pPr>
            <a:r>
              <a:rPr lang="ru-RU" sz="2600" b="1"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2)  Отсутствие подкрепления нежелательного поведения.</a:t>
            </a:r>
          </a:p>
          <a:p>
            <a:pPr>
              <a:buNone/>
            </a:pPr>
            <a:endParaRPr lang="ru-RU" sz="2000" b="1"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Не следует поощрять данное поведение (например, </a:t>
            </a:r>
          </a:p>
          <a:p>
            <a:pPr>
              <a:buNone/>
            </a:pPr>
            <a:r>
              <a:rPr lang="ru-RU" sz="2000" dirty="0" smtClean="0">
                <a:latin typeface="Times New Roman" pitchFamily="18" charset="0"/>
                <a:cs typeface="Times New Roman" pitchFamily="18" charset="0"/>
              </a:rPr>
              <a:t>       нельзя давать то, что ребенок просит криком, или нельзя прерывать задание, во время которого начал кричать ребенок).  </a:t>
            </a:r>
          </a:p>
          <a:p>
            <a:pPr>
              <a:buNone/>
            </a:pPr>
            <a:r>
              <a:rPr lang="ru-RU" sz="2000" dirty="0" smtClean="0">
                <a:latin typeface="Times New Roman" pitchFamily="18" charset="0"/>
                <a:cs typeface="Times New Roman" pitchFamily="18" charset="0"/>
              </a:rPr>
              <a:t>      </a:t>
            </a:r>
            <a:r>
              <a:rPr lang="ru-RU" dirty="0">
                <a:latin typeface="Times New Roman" pitchFamily="18" charset="0"/>
                <a:cs typeface="Times New Roman" pitchFamily="18" charset="0"/>
              </a:rPr>
              <a:t>	</a:t>
            </a:r>
            <a:r>
              <a:rPr lang="ru-RU" sz="2000" dirty="0" smtClean="0">
                <a:latin typeface="Times New Roman" pitchFamily="18" charset="0"/>
                <a:cs typeface="Times New Roman" pitchFamily="18" charset="0"/>
              </a:rPr>
              <a:t>Иногда следует отвести ребенка в уединенное место.		 </a:t>
            </a:r>
          </a:p>
          <a:p>
            <a:pPr>
              <a:buNone/>
            </a:pPr>
            <a:r>
              <a:rPr lang="ru-RU" sz="2000" dirty="0" smtClean="0">
                <a:latin typeface="Times New Roman" pitchFamily="18" charset="0"/>
                <a:cs typeface="Times New Roman" pitchFamily="18" charset="0"/>
              </a:rPr>
              <a:t>		Спорным является использование различных успокаивающих приемов (например, дать попить воды, погладить по голове и т.п.). Иногда их </a:t>
            </a:r>
            <a:r>
              <a:rPr lang="ru-RU" sz="2000" dirty="0">
                <a:latin typeface="Times New Roman" panose="02020603050405020304" pitchFamily="18" charset="0"/>
                <a:cs typeface="Times New Roman" panose="02020603050405020304" pitchFamily="18" charset="0"/>
              </a:rPr>
              <a:t>применение оправданно, </a:t>
            </a:r>
            <a:r>
              <a:rPr lang="ru-RU" sz="2000" dirty="0" smtClean="0">
                <a:latin typeface="Times New Roman" panose="02020603050405020304" pitchFamily="18" charset="0"/>
                <a:cs typeface="Times New Roman" panose="02020603050405020304" pitchFamily="18" charset="0"/>
              </a:rPr>
              <a:t>т.к. помогает </a:t>
            </a:r>
            <a:r>
              <a:rPr lang="ru-RU" sz="2000" dirty="0">
                <a:latin typeface="Times New Roman" panose="02020603050405020304" pitchFamily="18" charset="0"/>
                <a:cs typeface="Times New Roman" panose="02020603050405020304" pitchFamily="18" charset="0"/>
              </a:rPr>
              <a:t>ребенку успокоиться</a:t>
            </a:r>
            <a:r>
              <a:rPr lang="ru-RU" sz="2000" dirty="0" smtClean="0">
                <a:latin typeface="Times New Roman" pitchFamily="18" charset="0"/>
                <a:cs typeface="Times New Roman" pitchFamily="18" charset="0"/>
              </a:rPr>
              <a:t>. Тогда частота криков не возрастает. Но иногда они служат поощрением нежелательного поведения: ребенок получает дополнительное внимание в ответ на крик, и частота его в будущем возрастает.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57166"/>
            <a:ext cx="8291264" cy="5952154"/>
          </a:xfrm>
        </p:spPr>
        <p:txBody>
          <a:bodyPr>
            <a:normAutofit lnSpcReduction="10000"/>
          </a:bodyPr>
          <a:lstStyle/>
          <a:p>
            <a:pPr>
              <a:buNone/>
            </a:pPr>
            <a:r>
              <a:rPr lang="ru-RU" sz="26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3) Поощрение при отсутствии проблемного поведения </a:t>
            </a:r>
            <a:endParaRPr lang="ru-RU" sz="2000" i="1" dirty="0" smtClean="0">
              <a:latin typeface="Times New Roman" pitchFamily="18" charset="0"/>
              <a:cs typeface="Times New Roman" pitchFamily="18" charset="0"/>
            </a:endParaRPr>
          </a:p>
          <a:p>
            <a:pPr>
              <a:buNone/>
            </a:pPr>
            <a:r>
              <a:rPr lang="ru-RU" sz="2000" i="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может уменьшить частоту крика, если ребенок понимает, за какое именно поведение ему предоставляют награду. </a:t>
            </a:r>
          </a:p>
          <a:p>
            <a:pPr>
              <a:buNone/>
            </a:pPr>
            <a:r>
              <a:rPr lang="ru-RU" sz="2000" dirty="0" smtClean="0">
                <a:latin typeface="Times New Roman" pitchFamily="18" charset="0"/>
                <a:cs typeface="Times New Roman" pitchFamily="18" charset="0"/>
              </a:rPr>
              <a:t>      </a:t>
            </a:r>
          </a:p>
          <a:p>
            <a:pPr>
              <a:buNone/>
            </a:pPr>
            <a:r>
              <a:rPr lang="ru-RU" sz="2000" dirty="0" smtClean="0">
                <a:latin typeface="Times New Roman" pitchFamily="18" charset="0"/>
                <a:cs typeface="Times New Roman" pitchFamily="18" charset="0"/>
              </a:rPr>
              <a:t>		Если ребенок криком добивается внимания взрослого, то похвала в то время, когда он ведет себя адекватно, может положительно повлиять на динамику проблемного поведения. </a:t>
            </a:r>
          </a:p>
          <a:p>
            <a:pPr>
              <a:buNone/>
            </a:pPr>
            <a:r>
              <a:rPr lang="ru-RU" sz="2000" dirty="0" smtClean="0">
                <a:latin typeface="Times New Roman" pitchFamily="18" charset="0"/>
                <a:cs typeface="Times New Roman" pitchFamily="18" charset="0"/>
              </a:rPr>
              <a:t>    </a:t>
            </a:r>
          </a:p>
          <a:p>
            <a:pPr>
              <a:buNone/>
            </a:pPr>
            <a:r>
              <a:rPr lang="ru-RU" sz="2000" dirty="0" smtClean="0">
                <a:latin typeface="Times New Roman" pitchFamily="18" charset="0"/>
                <a:cs typeface="Times New Roman" pitchFamily="18" charset="0"/>
              </a:rPr>
              <a:t>     		 Если ребенок отслеживает сигнал таймера, можно предлагать ему поощрение за каждый период, когда он занимался спокойно. </a:t>
            </a:r>
          </a:p>
          <a:p>
            <a:pPr>
              <a:buNone/>
            </a:pPr>
            <a:r>
              <a:rPr lang="ru-RU" sz="2000" dirty="0" smtClean="0">
                <a:latin typeface="Times New Roman" pitchFamily="18" charset="0"/>
                <a:cs typeface="Times New Roman" pitchFamily="18" charset="0"/>
              </a:rPr>
              <a:t>		Если умеет читать – удобно использовать письменный договор, предполагающий поощрение в конце каждого урока, если ребенок занимался тихо. </a:t>
            </a:r>
          </a:p>
          <a:p>
            <a:endParaRPr lang="ru-RU" dirty="0"/>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476672"/>
            <a:ext cx="8258204" cy="5832688"/>
          </a:xfrm>
        </p:spPr>
        <p:txBody>
          <a:bodyPr>
            <a:normAutofit/>
          </a:bodyPr>
          <a:lstStyle/>
          <a:p>
            <a:pPr>
              <a:buNone/>
            </a:pPr>
            <a:r>
              <a:rPr lang="ru-RU" sz="2000" dirty="0" smtClean="0"/>
              <a:t>       </a:t>
            </a:r>
            <a:r>
              <a:rPr lang="ru-RU" sz="2000" b="1" dirty="0" smtClean="0">
                <a:latin typeface="Times New Roman" pitchFamily="18" charset="0"/>
                <a:cs typeface="Times New Roman" pitchFamily="18" charset="0"/>
              </a:rPr>
              <a:t>4) Тайм-аут.</a:t>
            </a:r>
          </a:p>
          <a:p>
            <a:r>
              <a:rPr lang="ru-RU" sz="2000" dirty="0" smtClean="0"/>
              <a:t>      </a:t>
            </a:r>
            <a:r>
              <a:rPr lang="ru-RU" sz="2000" dirty="0" smtClean="0">
                <a:latin typeface="Times New Roman" pitchFamily="18" charset="0"/>
                <a:cs typeface="Times New Roman" pitchFamily="18" charset="0"/>
              </a:rPr>
              <a:t>Если во время выполнения задания ребенок начинает кричать и эпизод крика длится дольше нескольких секунд, следует увести ребенка в указанное место, дать ему успокоиться в подходящей позе (стоя или сидя). </a:t>
            </a:r>
          </a:p>
          <a:p>
            <a:r>
              <a:rPr lang="ru-RU" sz="2000" dirty="0" smtClean="0">
                <a:latin typeface="Times New Roman" pitchFamily="18" charset="0"/>
                <a:cs typeface="Times New Roman" pitchFamily="18" charset="0"/>
              </a:rPr>
              <a:t>     Затем можно предложить ему несколько простых заданий, выполнение которых позволит ему переключиться.</a:t>
            </a:r>
          </a:p>
          <a:p>
            <a:r>
              <a:rPr lang="ru-RU" sz="2000" dirty="0" smtClean="0">
                <a:latin typeface="Times New Roman" pitchFamily="18" charset="0"/>
                <a:cs typeface="Times New Roman" pitchFamily="18" charset="0"/>
              </a:rPr>
              <a:t>      Потом надо вернуться в исходную ситуацию, во время которой возникло проблемное поведение. </a:t>
            </a:r>
          </a:p>
          <a:p>
            <a:pPr>
              <a:buNone/>
            </a:pPr>
            <a:r>
              <a:rPr lang="ru-RU" sz="2000" dirty="0">
                <a:latin typeface="Times New Roman" pitchFamily="18" charset="0"/>
                <a:cs typeface="Times New Roman" pitchFamily="18" charset="0"/>
              </a:rPr>
              <a:t> </a:t>
            </a:r>
            <a:r>
              <a:rPr lang="ru-RU" sz="2000" dirty="0" smtClean="0">
                <a:latin typeface="Times New Roman" pitchFamily="18" charset="0"/>
                <a:cs typeface="Times New Roman" pitchFamily="18" charset="0"/>
              </a:rPr>
              <a:t>     (если ребенок спокоен, можно вернуться в зону групповой работы</a:t>
            </a:r>
            <a:r>
              <a:rPr lang="ru-RU" sz="2000" dirty="0" smtClean="0">
                <a:latin typeface="Times New Roman" pitchFamily="18" charset="0"/>
                <a:cs typeface="Times New Roman" pitchFamily="18" charset="0"/>
              </a:rPr>
              <a:t>).</a:t>
            </a:r>
            <a:endParaRPr lang="ru-RU" sz="2000" dirty="0" smtClean="0"/>
          </a:p>
          <a:p>
            <a:pPr>
              <a:buNone/>
            </a:pPr>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5) Медикаментозная коррекция.</a:t>
            </a:r>
          </a:p>
          <a:p>
            <a:pPr>
              <a:buNone/>
            </a:pPr>
            <a:r>
              <a:rPr lang="ru-RU" sz="2000" dirty="0" smtClean="0">
                <a:latin typeface="Times New Roman" pitchFamily="18" charset="0"/>
                <a:cs typeface="Times New Roman" pitchFamily="18" charset="0"/>
              </a:rPr>
              <a:t>     (если причиной крика является внутреннее состояние ребенка)</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357166"/>
            <a:ext cx="8258204" cy="5952194"/>
          </a:xfrm>
        </p:spPr>
        <p:txBody>
          <a:bodyPr>
            <a:normAutofit/>
          </a:bodyPr>
          <a:lstStyle/>
          <a:p>
            <a:pPr lvl="0" algn="ctr">
              <a:buNone/>
            </a:pPr>
            <a:r>
              <a:rPr lang="ru-RU" sz="24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3. Неадекватный плач </a:t>
            </a:r>
          </a:p>
          <a:p>
            <a:pPr lvl="0" algn="ctr">
              <a:buNone/>
            </a:pPr>
            <a:endParaRPr lang="ru-RU" sz="24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a:t>
            </a:r>
            <a:r>
              <a:rPr lang="ru-RU" sz="2000" u="sng" dirty="0" smtClean="0">
                <a:latin typeface="Times New Roman" pitchFamily="18" charset="0"/>
                <a:cs typeface="Times New Roman" pitchFamily="18" charset="0"/>
              </a:rPr>
              <a:t> Корректируемое поведение</a:t>
            </a:r>
            <a:r>
              <a:rPr lang="ru-RU" sz="2000" dirty="0" smtClean="0">
                <a:latin typeface="Times New Roman" pitchFamily="18" charset="0"/>
                <a:cs typeface="Times New Roman" pitchFamily="18" charset="0"/>
              </a:rPr>
              <a:t>: </a:t>
            </a:r>
          </a:p>
          <a:p>
            <a:pPr>
              <a:buNone/>
            </a:pPr>
            <a:r>
              <a:rPr lang="ru-RU" sz="2000" dirty="0" smtClean="0">
                <a:latin typeface="Times New Roman" pitchFamily="18" charset="0"/>
                <a:cs typeface="Times New Roman" pitchFamily="18" charset="0"/>
              </a:rPr>
              <a:t>       в течение дня отмечаются неоднократные периоды плача, не связанные с физическим дискомфортом и с ситуациями, которые могут огорчить ребенка с точки зрения социальных норм (обида, порицание и т.п.).</a:t>
            </a:r>
          </a:p>
          <a:p>
            <a:pPr algn="ctr"/>
            <a:endParaRPr lang="ru-RU" sz="20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a:t>
            </a:r>
            <a:r>
              <a:rPr lang="ru-RU" sz="2000" u="sng" dirty="0" smtClean="0">
                <a:latin typeface="Times New Roman" pitchFamily="18" charset="0"/>
                <a:cs typeface="Times New Roman" pitchFamily="18" charset="0"/>
              </a:rPr>
              <a:t>Ожидаемый результат коррекции проблемного поведения:</a:t>
            </a:r>
            <a:endParaRPr lang="ru-RU" sz="20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Частота случаев проявления неадекватного плача уменьшается; имеющиеся проявления не препятствуют обучению и пребыванию ребенка в коллективе.</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357166"/>
            <a:ext cx="8258204" cy="5952194"/>
          </a:xfrm>
        </p:spPr>
        <p:txBody>
          <a:bodyPr>
            <a:normAutofit fontScale="92500" lnSpcReduction="10000"/>
          </a:bodyPr>
          <a:lstStyle/>
          <a:p>
            <a:pPr algn="ctr">
              <a:buNone/>
            </a:pPr>
            <a:r>
              <a:rPr lang="ru-RU" sz="24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Способы коррекции неадекватного плача</a:t>
            </a:r>
          </a:p>
          <a:p>
            <a:pPr algn="ctr">
              <a:buNone/>
            </a:pPr>
            <a:endParaRPr lang="ru-RU" sz="24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a:p>
            <a:pPr>
              <a:buNone/>
            </a:pPr>
            <a:r>
              <a:rPr lang="ru-RU" sz="2000" b="1" dirty="0" smtClean="0">
                <a:latin typeface="Times New Roman" pitchFamily="18" charset="0"/>
                <a:cs typeface="Times New Roman" pitchFamily="18" charset="0"/>
              </a:rPr>
              <a:t>     1) Прекращение эпизода неадекватного плача путем переключения. </a:t>
            </a:r>
          </a:p>
          <a:p>
            <a:pPr>
              <a:buNone/>
            </a:pPr>
            <a:r>
              <a:rPr lang="ru-RU" sz="2000" dirty="0" smtClean="0">
                <a:latin typeface="Times New Roman" pitchFamily="18" charset="0"/>
                <a:cs typeface="Times New Roman" pitchFamily="18" charset="0"/>
              </a:rPr>
              <a:t>     </a:t>
            </a:r>
          </a:p>
          <a:p>
            <a:pPr>
              <a:buNone/>
            </a:pPr>
            <a:r>
              <a:rPr lang="ru-RU" sz="2000" dirty="0" smtClean="0">
                <a:latin typeface="Times New Roman" pitchFamily="18" charset="0"/>
                <a:cs typeface="Times New Roman" pitchFamily="18" charset="0"/>
              </a:rPr>
              <a:t>     Следует предлагать простые задания, которые обычно </a:t>
            </a:r>
            <a:r>
              <a:rPr lang="ru-RU" sz="2000" i="1" dirty="0" smtClean="0">
                <a:latin typeface="Times New Roman" pitchFamily="18" charset="0"/>
                <a:cs typeface="Times New Roman" pitchFamily="18" charset="0"/>
              </a:rPr>
              <a:t>нравятся </a:t>
            </a:r>
            <a:r>
              <a:rPr lang="ru-RU" sz="2000" dirty="0" smtClean="0">
                <a:latin typeface="Times New Roman" pitchFamily="18" charset="0"/>
                <a:cs typeface="Times New Roman" pitchFamily="18" charset="0"/>
              </a:rPr>
              <a:t>ребенку</a:t>
            </a:r>
            <a:r>
              <a:rPr lang="ru-RU" sz="2000" i="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и </a:t>
            </a:r>
            <a:r>
              <a:rPr lang="ru-RU" sz="2000" i="1" dirty="0" smtClean="0">
                <a:latin typeface="Times New Roman" pitchFamily="18" charset="0"/>
                <a:cs typeface="Times New Roman" pitchFamily="18" charset="0"/>
              </a:rPr>
              <a:t>не вызывают у него затруднения</a:t>
            </a:r>
            <a:r>
              <a:rPr lang="ru-RU" sz="2000" dirty="0" smtClean="0">
                <a:latin typeface="Times New Roman" pitchFamily="18" charset="0"/>
                <a:cs typeface="Times New Roman" pitchFamily="18" charset="0"/>
              </a:rPr>
              <a:t> или раздражения, например: </a:t>
            </a:r>
          </a:p>
          <a:p>
            <a:r>
              <a:rPr lang="ru-RU" sz="2000" dirty="0" smtClean="0">
                <a:latin typeface="Times New Roman" pitchFamily="18" charset="0"/>
                <a:cs typeface="Times New Roman" pitchFamily="18" charset="0"/>
              </a:rPr>
              <a:t>     задания на подражание движениям (в том числе и мимическим – надуть щеки, высунуть язык),</a:t>
            </a:r>
          </a:p>
          <a:p>
            <a:r>
              <a:rPr lang="ru-RU" sz="2000" dirty="0" smtClean="0">
                <a:latin typeface="Times New Roman" pitchFamily="18" charset="0"/>
                <a:cs typeface="Times New Roman" pitchFamily="18" charset="0"/>
              </a:rPr>
              <a:t>     задания на повторение звуков. </a:t>
            </a:r>
          </a:p>
          <a:p>
            <a:pPr>
              <a:buNone/>
            </a:pPr>
            <a:r>
              <a:rPr lang="ru-RU" sz="2000" dirty="0" smtClean="0">
                <a:latin typeface="Times New Roman" pitchFamily="18" charset="0"/>
                <a:cs typeface="Times New Roman" pitchFamily="18" charset="0"/>
              </a:rPr>
              <a:t>     (Такие задания предпочтительны, т.к. их выполнение трудно совместить с плачем).</a:t>
            </a:r>
          </a:p>
          <a:p>
            <a:pPr>
              <a:buNone/>
            </a:pPr>
            <a:r>
              <a:rPr lang="ru-RU" sz="2000" dirty="0" smtClean="0">
                <a:latin typeface="Times New Roman" pitchFamily="18" charset="0"/>
                <a:cs typeface="Times New Roman" pitchFamily="18" charset="0"/>
              </a:rPr>
              <a:t>     		 Некоторым детям трудно подражать во время эпизодов неадекватного плача, поэтому подбор заданий или инструкций должен быть индивидуальным.</a:t>
            </a:r>
          </a:p>
          <a:p>
            <a:pPr>
              <a:buNone/>
            </a:pPr>
            <a:endParaRPr lang="ru-RU" sz="2000" b="1"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357166"/>
            <a:ext cx="8258204" cy="5952194"/>
          </a:xfrm>
        </p:spPr>
        <p:txBody>
          <a:bodyPr>
            <a:normAutofit/>
          </a:bodyPr>
          <a:lstStyle/>
          <a:p>
            <a:pPr>
              <a:buNone/>
            </a:pPr>
            <a:r>
              <a:rPr lang="ru-RU" sz="2000" b="1" dirty="0" smtClean="0">
                <a:latin typeface="Times New Roman" pitchFamily="18" charset="0"/>
                <a:cs typeface="Times New Roman" pitchFamily="18" charset="0"/>
              </a:rPr>
              <a:t>    </a:t>
            </a:r>
          </a:p>
          <a:p>
            <a:pPr>
              <a:buNone/>
            </a:pPr>
            <a:r>
              <a:rPr lang="ru-RU" sz="2000" b="1" dirty="0" smtClean="0">
                <a:latin typeface="Times New Roman" pitchFamily="18" charset="0"/>
                <a:cs typeface="Times New Roman" pitchFamily="18" charset="0"/>
              </a:rPr>
              <a:t>     2) Предотвращение утомления и психологического дискомфорта. </a:t>
            </a:r>
            <a:endParaRPr lang="ru-RU" sz="20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Обеспечить частую смену видов деятельности, перерывы для отдыха.</a:t>
            </a:r>
          </a:p>
          <a:p>
            <a:endParaRPr lang="ru-RU" sz="2000" dirty="0" smtClean="0">
              <a:latin typeface="Times New Roman" pitchFamily="18" charset="0"/>
              <a:cs typeface="Times New Roman" pitchFamily="18" charset="0"/>
            </a:endParaRPr>
          </a:p>
          <a:p>
            <a:pPr>
              <a:buNone/>
            </a:pPr>
            <a:r>
              <a:rPr lang="ru-RU" sz="2000" b="1" dirty="0" smtClean="0">
                <a:latin typeface="Times New Roman" pitchFamily="18" charset="0"/>
                <a:cs typeface="Times New Roman" pitchFamily="18" charset="0"/>
              </a:rPr>
              <a:t>      3)  Медикаментозная коррекция.</a:t>
            </a:r>
          </a:p>
          <a:p>
            <a:pPr>
              <a:buNone/>
            </a:pPr>
            <a:endParaRPr lang="ru-RU" sz="2000" i="1"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Если неадекватный плач возникает часто и это</a:t>
            </a:r>
          </a:p>
          <a:p>
            <a:pPr>
              <a:buNone/>
            </a:pPr>
            <a:r>
              <a:rPr lang="ru-RU" sz="2000" dirty="0" smtClean="0">
                <a:latin typeface="Times New Roman" pitchFamily="18" charset="0"/>
                <a:cs typeface="Times New Roman" pitchFamily="18" charset="0"/>
              </a:rPr>
              <a:t>      создает сложности пребывания ребенка в коллективе, </a:t>
            </a:r>
          </a:p>
          <a:p>
            <a:pPr>
              <a:buNone/>
            </a:pPr>
            <a:r>
              <a:rPr lang="ru-RU" sz="2000" dirty="0" smtClean="0">
                <a:latin typeface="Times New Roman" pitchFamily="18" charset="0"/>
                <a:cs typeface="Times New Roman" pitchFamily="18" charset="0"/>
              </a:rPr>
              <a:t>      не следует откладывать обращение за медицинской помощью.</a:t>
            </a:r>
          </a:p>
          <a:p>
            <a:pPr>
              <a:buNone/>
            </a:pPr>
            <a:r>
              <a:rPr lang="ru-RU" sz="2000"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в процессе медикаментозной коррекции необходимо наблюдать, как назначенные препараты влияют на частоту проявления данного поведения</a:t>
            </a:r>
            <a:r>
              <a:rPr lang="ru-RU" sz="2000" dirty="0" smtClean="0">
                <a:latin typeface="Times New Roman" pitchFamily="18" charset="0"/>
                <a:cs typeface="Times New Roman" pitchFamily="18" charset="0"/>
              </a:rPr>
              <a:t>)</a:t>
            </a:r>
          </a:p>
          <a:p>
            <a:pPr>
              <a:buNone/>
            </a:pP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357166"/>
            <a:ext cx="8258204" cy="5952194"/>
          </a:xfrm>
        </p:spPr>
        <p:txBody>
          <a:bodyPr>
            <a:normAutofit/>
          </a:bodyPr>
          <a:lstStyle/>
          <a:p>
            <a:pPr algn="ctr">
              <a:buNone/>
            </a:pPr>
            <a:r>
              <a:rPr lang="ru-RU" sz="24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4. Неадекватный смех</a:t>
            </a:r>
            <a:endParaRPr lang="ru-RU" sz="2400" dirty="0" smtClean="0">
              <a:latin typeface="Times New Roman" pitchFamily="18" charset="0"/>
              <a:cs typeface="Times New Roman" pitchFamily="18" charset="0"/>
            </a:endParaRPr>
          </a:p>
          <a:p>
            <a:pPr>
              <a:buNone/>
            </a:pPr>
            <a:r>
              <a:rPr lang="ru-RU" sz="2400" dirty="0" smtClean="0">
                <a:latin typeface="Times New Roman" pitchFamily="18" charset="0"/>
                <a:cs typeface="Times New Roman" pitchFamily="18" charset="0"/>
              </a:rPr>
              <a:t>      </a:t>
            </a:r>
            <a:r>
              <a:rPr lang="ru-RU" sz="2000" u="sng" dirty="0" smtClean="0">
                <a:latin typeface="Times New Roman" pitchFamily="18" charset="0"/>
                <a:cs typeface="Times New Roman" pitchFamily="18" charset="0"/>
              </a:rPr>
              <a:t>Корректируемое поведение</a:t>
            </a:r>
            <a:r>
              <a:rPr lang="ru-RU" sz="2000" dirty="0" smtClean="0">
                <a:latin typeface="Times New Roman" pitchFamily="18" charset="0"/>
                <a:cs typeface="Times New Roman" pitchFamily="18" charset="0"/>
              </a:rPr>
              <a:t>: </a:t>
            </a:r>
          </a:p>
          <a:p>
            <a:pPr>
              <a:buNone/>
            </a:pPr>
            <a:r>
              <a:rPr lang="ru-RU" sz="2000" dirty="0" smtClean="0">
                <a:latin typeface="Times New Roman" pitchFamily="18" charset="0"/>
                <a:cs typeface="Times New Roman" pitchFamily="18" charset="0"/>
              </a:rPr>
              <a:t>       в течение дня отмечаются неоднократные периоды смеха, не связанного с ситуациями, которые могут развеселить ребенка с точки зрения социальных норм (удовольствие от игры, шутка, забавное происшествие в классе). </a:t>
            </a:r>
          </a:p>
          <a:p>
            <a:pPr>
              <a:buNone/>
            </a:pPr>
            <a:endParaRPr lang="ru-RU" dirty="0" smtClean="0"/>
          </a:p>
          <a:p>
            <a:pPr>
              <a:buNone/>
            </a:pPr>
            <a:r>
              <a:rPr lang="ru-RU" sz="2000" dirty="0" smtClean="0">
                <a:latin typeface="Times New Roman" pitchFamily="18" charset="0"/>
                <a:cs typeface="Times New Roman" pitchFamily="18" charset="0"/>
              </a:rPr>
              <a:t>      </a:t>
            </a:r>
            <a:r>
              <a:rPr lang="ru-RU" sz="2000" u="sng" dirty="0" smtClean="0">
                <a:latin typeface="Times New Roman" pitchFamily="18" charset="0"/>
                <a:cs typeface="Times New Roman" pitchFamily="18" charset="0"/>
              </a:rPr>
              <a:t>Ожидаемый результат коррекции проблемного поведения:</a:t>
            </a:r>
            <a:endParaRPr lang="ru-RU" sz="20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Частота случаев проявления неадекватного смеха уменьшается; имеющиеся проявления не препятствуют обучению и пребыванию ребенка в коллективе.</a:t>
            </a:r>
            <a:endParaRPr lang="ru-RU" sz="2000" dirty="0"/>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260648"/>
            <a:ext cx="8258204" cy="6454500"/>
          </a:xfrm>
        </p:spPr>
        <p:txBody>
          <a:bodyPr>
            <a:normAutofit/>
          </a:bodyPr>
          <a:lstStyle/>
          <a:p>
            <a:pPr algn="ctr">
              <a:buNone/>
            </a:pPr>
            <a:r>
              <a:rPr lang="ru-RU" sz="24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Способы коррекции неадекватного смеха</a:t>
            </a:r>
          </a:p>
          <a:p>
            <a:pPr algn="ctr">
              <a:buNone/>
            </a:pPr>
            <a:endParaRPr lang="ru-RU" sz="24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a:p>
            <a:pPr>
              <a:buNone/>
            </a:pPr>
            <a:r>
              <a:rPr lang="ru-RU" sz="2400" b="1"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1) Предотвращение утомления и психологического дискомфорта. </a:t>
            </a:r>
          </a:p>
          <a:p>
            <a:pPr>
              <a:buNone/>
            </a:pPr>
            <a:r>
              <a:rPr lang="ru-RU" sz="2000" dirty="0" smtClean="0">
                <a:latin typeface="Times New Roman" pitchFamily="18" charset="0"/>
                <a:cs typeface="Times New Roman" pitchFamily="18" charset="0"/>
              </a:rPr>
              <a:t>      Обеспечить частую смену видов деятельности, перерывы для отдыха.</a:t>
            </a:r>
          </a:p>
          <a:p>
            <a:pPr>
              <a:buNone/>
            </a:pPr>
            <a:r>
              <a:rPr lang="ru-RU" sz="2000" b="1" dirty="0" smtClean="0">
                <a:latin typeface="Times New Roman" pitchFamily="18" charset="0"/>
                <a:cs typeface="Times New Roman" pitchFamily="18" charset="0"/>
              </a:rPr>
              <a:t>      2) Тайм-аут и </a:t>
            </a:r>
            <a:r>
              <a:rPr lang="ru-RU" sz="2000" b="1" dirty="0">
                <a:latin typeface="Times New Roman" pitchFamily="18" charset="0"/>
                <a:cs typeface="Times New Roman" pitchFamily="18" charset="0"/>
              </a:rPr>
              <a:t>переключение. </a:t>
            </a:r>
            <a:endParaRPr lang="ru-RU" sz="2000" b="1" dirty="0" smtClean="0">
              <a:latin typeface="Times New Roman" pitchFamily="18" charset="0"/>
              <a:cs typeface="Times New Roman" pitchFamily="18" charset="0"/>
            </a:endParaRPr>
          </a:p>
          <a:p>
            <a:r>
              <a:rPr lang="ru-RU" sz="2000" dirty="0">
                <a:latin typeface="Times New Roman" pitchFamily="18" charset="0"/>
                <a:cs typeface="Times New Roman" pitchFamily="18" charset="0"/>
              </a:rPr>
              <a:t>о</a:t>
            </a:r>
            <a:r>
              <a:rPr lang="ru-RU" sz="2000" dirty="0" smtClean="0">
                <a:latin typeface="Times New Roman" pitchFamily="18" charset="0"/>
                <a:cs typeface="Times New Roman" pitchFamily="18" charset="0"/>
              </a:rPr>
              <a:t>твести </a:t>
            </a:r>
            <a:r>
              <a:rPr lang="ru-RU" sz="2000" dirty="0">
                <a:latin typeface="Times New Roman" pitchFamily="18" charset="0"/>
                <a:cs typeface="Times New Roman" pitchFamily="18" charset="0"/>
              </a:rPr>
              <a:t>ребенка в </a:t>
            </a:r>
            <a:r>
              <a:rPr lang="ru-RU" sz="2000" dirty="0" smtClean="0">
                <a:latin typeface="Times New Roman" pitchFamily="18" charset="0"/>
                <a:cs typeface="Times New Roman" pitchFamily="18" charset="0"/>
              </a:rPr>
              <a:t>уединенное</a:t>
            </a:r>
            <a:r>
              <a:rPr lang="ru-RU" sz="2000" b="1" dirty="0">
                <a:latin typeface="Times New Roman" pitchFamily="18" charset="0"/>
                <a:cs typeface="Times New Roman" pitchFamily="18" charset="0"/>
              </a:rPr>
              <a:t>,</a:t>
            </a:r>
            <a:endParaRPr lang="ru-RU"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предъявить простые задания, повторяющиеся физические упражнения, проводимые в энергичном темпе (например, приседания),</a:t>
            </a:r>
          </a:p>
          <a:p>
            <a:r>
              <a:rPr lang="ru-RU" sz="2000" dirty="0" smtClean="0">
                <a:latin typeface="Times New Roman" pitchFamily="18" charset="0"/>
                <a:cs typeface="Times New Roman" pitchFamily="18" charset="0"/>
              </a:rPr>
              <a:t>возвратить к исходной деятельности.</a:t>
            </a:r>
          </a:p>
          <a:p>
            <a:pPr>
              <a:buNone/>
            </a:pPr>
            <a:r>
              <a:rPr lang="ru-RU" sz="2000" b="1" dirty="0" smtClean="0">
                <a:latin typeface="Times New Roman" pitchFamily="18" charset="0"/>
                <a:cs typeface="Times New Roman" pitchFamily="18" charset="0"/>
              </a:rPr>
              <a:t>      </a:t>
            </a:r>
            <a:r>
              <a:rPr lang="ru-RU" sz="2000" b="1" dirty="0">
                <a:latin typeface="Times New Roman" pitchFamily="18" charset="0"/>
                <a:cs typeface="Times New Roman" pitchFamily="18" charset="0"/>
              </a:rPr>
              <a:t>3</a:t>
            </a:r>
            <a:r>
              <a:rPr lang="ru-RU" sz="2000" b="1" dirty="0" smtClean="0">
                <a:latin typeface="Times New Roman" pitchFamily="18" charset="0"/>
                <a:cs typeface="Times New Roman" pitchFamily="18" charset="0"/>
              </a:rPr>
              <a:t>) Медикаментозная коррекция.</a:t>
            </a:r>
            <a:endParaRPr lang="ru-RU" sz="20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357166"/>
            <a:ext cx="8258204" cy="5952194"/>
          </a:xfrm>
        </p:spPr>
        <p:txBody>
          <a:bodyPr>
            <a:normAutofit lnSpcReduction="10000"/>
          </a:bodyPr>
          <a:lstStyle/>
          <a:p>
            <a:pPr algn="ctr">
              <a:buNone/>
            </a:pPr>
            <a:r>
              <a:rPr lang="ru-RU" sz="24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5. Физическое сопротивление</a:t>
            </a:r>
          </a:p>
          <a:p>
            <a:pPr algn="ctr">
              <a:buNone/>
            </a:pP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    </a:t>
            </a:r>
            <a:r>
              <a:rPr lang="ru-RU" sz="2000" u="sng" dirty="0" smtClean="0">
                <a:latin typeface="Times New Roman" pitchFamily="18" charset="0"/>
                <a:cs typeface="Times New Roman" pitchFamily="18" charset="0"/>
              </a:rPr>
              <a:t>Корректируемое поведение</a:t>
            </a:r>
            <a:r>
              <a:rPr lang="ru-RU" sz="2000" dirty="0" smtClean="0">
                <a:latin typeface="Times New Roman" pitchFamily="18" charset="0"/>
                <a:cs typeface="Times New Roman" pitchFamily="18" charset="0"/>
              </a:rPr>
              <a:t>: </a:t>
            </a:r>
          </a:p>
          <a:p>
            <a:pPr>
              <a:buNone/>
            </a:pPr>
            <a:r>
              <a:rPr lang="ru-RU" sz="2000" dirty="0" smtClean="0">
                <a:latin typeface="Times New Roman" pitchFamily="18" charset="0"/>
                <a:cs typeface="Times New Roman" pitchFamily="18" charset="0"/>
              </a:rPr>
              <a:t>     во время ситуаций, требующих выполнения инструкций взрослого или следования привычному порядку (например, при одевании), ребенок оказывает физическое сопротивление (отталкивает руки взрослого, помогающего ему; вырывается, убегает с учебного места и т.п.). </a:t>
            </a:r>
          </a:p>
          <a:p>
            <a:pPr>
              <a:buNone/>
            </a:pPr>
            <a:r>
              <a:rPr lang="ru-RU" sz="2000" dirty="0" smtClean="0">
                <a:latin typeface="Times New Roman" pitchFamily="18" charset="0"/>
                <a:cs typeface="Times New Roman" pitchFamily="18" charset="0"/>
              </a:rPr>
              <a:t>		 Данное поведение не должно быть связано с пугающей или травмирующей ребенка ситуацией.</a:t>
            </a:r>
          </a:p>
          <a:p>
            <a:pPr>
              <a:buNone/>
            </a:pPr>
            <a:r>
              <a:rPr lang="ru-RU" sz="2000" dirty="0" smtClean="0">
                <a:latin typeface="Times New Roman" pitchFamily="18" charset="0"/>
                <a:cs typeface="Times New Roman" pitchFamily="18" charset="0"/>
              </a:rPr>
              <a:t>      </a:t>
            </a:r>
          </a:p>
          <a:p>
            <a:pPr>
              <a:buNone/>
            </a:pPr>
            <a:r>
              <a:rPr lang="ru-RU" sz="2000" dirty="0" smtClean="0">
                <a:latin typeface="Times New Roman" pitchFamily="18" charset="0"/>
                <a:cs typeface="Times New Roman" pitchFamily="18" charset="0"/>
              </a:rPr>
              <a:t>      </a:t>
            </a:r>
            <a:r>
              <a:rPr lang="ru-RU" sz="2000" u="sng" dirty="0" smtClean="0">
                <a:latin typeface="Times New Roman" pitchFamily="18" charset="0"/>
                <a:cs typeface="Times New Roman" pitchFamily="18" charset="0"/>
              </a:rPr>
              <a:t>Ожидаемый результат коррекции проблемного поведения:</a:t>
            </a:r>
            <a:endParaRPr lang="ru-RU" sz="20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Частота случаев проявления физического сопротивления уменьшается; имеющиеся проявления не препятствуют обучению и пребыванию ребенка в коллективе. </a:t>
            </a:r>
          </a:p>
          <a:p>
            <a:pPr algn="ctr">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620688"/>
            <a:ext cx="8338447" cy="778098"/>
          </a:xfrm>
        </p:spPr>
        <p:txBody>
          <a:bodyPr>
            <a:noAutofit/>
          </a:bodyPr>
          <a:lstStyle/>
          <a:p>
            <a:pPr algn="ctr"/>
            <a:r>
              <a:rPr lang="ru-RU" sz="2800" dirty="0" smtClean="0">
                <a:solidFill>
                  <a:srgbClr val="C00000"/>
                </a:solidFill>
                <a:latin typeface="Times New Roman" pitchFamily="18" charset="0"/>
                <a:cs typeface="Times New Roman" pitchFamily="18" charset="0"/>
              </a:rPr>
              <a:t>Основные виды проблемного поведения</a:t>
            </a:r>
            <a:endParaRPr lang="ru-RU" sz="2800" dirty="0">
              <a:solidFill>
                <a:srgbClr val="C00000"/>
              </a:solidFill>
              <a:latin typeface="Times New Roman" pitchFamily="18" charset="0"/>
              <a:cs typeface="Times New Roman" pitchFamily="18" charset="0"/>
            </a:endParaRPr>
          </a:p>
        </p:txBody>
      </p:sp>
      <p:sp>
        <p:nvSpPr>
          <p:cNvPr id="3" name="Объект 2"/>
          <p:cNvSpPr>
            <a:spLocks noGrp="1"/>
          </p:cNvSpPr>
          <p:nvPr>
            <p:ph idx="1"/>
          </p:nvPr>
        </p:nvSpPr>
        <p:spPr>
          <a:xfrm>
            <a:off x="467544" y="1916832"/>
            <a:ext cx="8219256" cy="4392528"/>
          </a:xfrm>
        </p:spPr>
        <p:txBody>
          <a:bodyPr>
            <a:normAutofit/>
          </a:bodyPr>
          <a:lstStyle/>
          <a:p>
            <a:r>
              <a:rPr lang="ru-RU" sz="2400" dirty="0" smtClean="0">
                <a:latin typeface="Times New Roman" pitchFamily="18" charset="0"/>
                <a:cs typeface="Times New Roman" pitchFamily="18" charset="0"/>
              </a:rPr>
              <a:t>Стереотипии</a:t>
            </a:r>
          </a:p>
          <a:p>
            <a:r>
              <a:rPr lang="ru-RU" sz="2400" dirty="0" smtClean="0">
                <a:latin typeface="Times New Roman" pitchFamily="18" charset="0"/>
                <a:cs typeface="Times New Roman" pitchFamily="18" charset="0"/>
              </a:rPr>
              <a:t>Неадекватные крик, смех, плач</a:t>
            </a:r>
          </a:p>
          <a:p>
            <a:r>
              <a:rPr lang="ru-RU" sz="2400" dirty="0" smtClean="0">
                <a:latin typeface="Times New Roman" pitchFamily="18" charset="0"/>
                <a:cs typeface="Times New Roman" pitchFamily="18" charset="0"/>
              </a:rPr>
              <a:t>Негативизм и аффективные вспышки</a:t>
            </a:r>
          </a:p>
          <a:p>
            <a:r>
              <a:rPr lang="ru-RU" sz="2400" dirty="0" smtClean="0">
                <a:latin typeface="Times New Roman" pitchFamily="18" charset="0"/>
                <a:cs typeface="Times New Roman" pitchFamily="18" charset="0"/>
              </a:rPr>
              <a:t>Агрессия</a:t>
            </a:r>
          </a:p>
          <a:p>
            <a:r>
              <a:rPr lang="ru-RU" sz="2400" dirty="0" err="1" smtClean="0">
                <a:latin typeface="Times New Roman" panose="02020603050405020304" pitchFamily="18" charset="0"/>
                <a:cs typeface="Times New Roman" panose="02020603050405020304" pitchFamily="18" charset="0"/>
              </a:rPr>
              <a:t>Самоагрессия</a:t>
            </a:r>
            <a:endParaRPr lang="ru-RU" sz="2400" dirty="0" smtClean="0">
              <a:latin typeface="Times New Roman" panose="02020603050405020304" pitchFamily="18" charset="0"/>
              <a:cs typeface="Times New Roman" panose="02020603050405020304" pitchFamily="18" charset="0"/>
            </a:endParaRPr>
          </a:p>
          <a:p>
            <a:pPr marL="137160" indent="0">
              <a:buNone/>
            </a:pPr>
            <a:endParaRPr lang="ru-RU" dirty="0"/>
          </a:p>
          <a:p>
            <a:pPr marL="137160" indent="0">
              <a:buNone/>
            </a:pPr>
            <a:endParaRPr lang="ru-RU" dirty="0"/>
          </a:p>
          <a:p>
            <a:pPr marL="137160" indent="0">
              <a:buNone/>
            </a:pPr>
            <a:endParaRPr lang="ru-RU" sz="3200" dirty="0" smtClean="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xmlns="" val="7586370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88640"/>
            <a:ext cx="8352928" cy="6984776"/>
          </a:xfrm>
        </p:spPr>
        <p:txBody>
          <a:bodyPr>
            <a:normAutofit fontScale="77500" lnSpcReduction="20000"/>
          </a:bodyPr>
          <a:lstStyle/>
          <a:p>
            <a:pPr algn="ctr">
              <a:buNone/>
            </a:pPr>
            <a:r>
              <a:rPr lang="ru-RU" sz="2600" b="1" dirty="0" smtClean="0">
                <a:solidFill>
                  <a:srgbClr val="0070C0"/>
                </a:solidFill>
                <a:latin typeface="Times New Roman" pitchFamily="18" charset="0"/>
                <a:cs typeface="Times New Roman" pitchFamily="18" charset="0"/>
              </a:rPr>
              <a:t>      </a:t>
            </a:r>
            <a:r>
              <a:rPr lang="ru-RU" sz="2600" b="1" dirty="0">
                <a:solidFill>
                  <a:srgbClr val="0070C0"/>
                </a:solidFill>
                <a:latin typeface="Times New Roman" pitchFamily="18" charset="0"/>
                <a:cs typeface="Times New Roman" pitchFamily="18" charset="0"/>
              </a:rPr>
              <a:t> </a:t>
            </a:r>
            <a:r>
              <a:rPr lang="ru-RU" sz="29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Способы коррекции физического сопротивления</a:t>
            </a:r>
          </a:p>
          <a:p>
            <a:pPr>
              <a:buNone/>
            </a:pPr>
            <a:endParaRPr lang="ru-RU" sz="2900" dirty="0" smtClean="0">
              <a:latin typeface="Times New Roman" pitchFamily="18" charset="0"/>
              <a:cs typeface="Times New Roman" pitchFamily="18" charset="0"/>
            </a:endParaRPr>
          </a:p>
          <a:p>
            <a:pPr>
              <a:buNone/>
            </a:pPr>
            <a:r>
              <a:rPr lang="ru-RU" sz="2300" dirty="0">
                <a:latin typeface="Times New Roman" pitchFamily="18" charset="0"/>
                <a:cs typeface="Times New Roman" pitchFamily="18" charset="0"/>
              </a:rPr>
              <a:t>	</a:t>
            </a:r>
            <a:r>
              <a:rPr lang="ru-RU" sz="2300" b="1" dirty="0" smtClean="0">
                <a:latin typeface="Times New Roman" pitchFamily="18" charset="0"/>
                <a:cs typeface="Times New Roman" pitchFamily="18" charset="0"/>
              </a:rPr>
              <a:t>1)  Предотвращение ситуаций, приводящих к физическому сопротивлению.</a:t>
            </a:r>
            <a:endParaRPr lang="ru-RU" sz="2300" dirty="0" smtClean="0">
              <a:latin typeface="Times New Roman" pitchFamily="18" charset="0"/>
              <a:cs typeface="Times New Roman" pitchFamily="18" charset="0"/>
            </a:endParaRPr>
          </a:p>
          <a:p>
            <a:pPr>
              <a:buNone/>
            </a:pPr>
            <a:r>
              <a:rPr lang="ru-RU" sz="2300" dirty="0" smtClean="0">
                <a:latin typeface="Times New Roman" pitchFamily="18" charset="0"/>
                <a:cs typeface="Times New Roman" pitchFamily="18" charset="0"/>
              </a:rPr>
              <a:t>		Ребенок </a:t>
            </a:r>
            <a:r>
              <a:rPr lang="ru-RU" sz="2300" dirty="0">
                <a:latin typeface="Times New Roman" pitchFamily="18" charset="0"/>
                <a:cs typeface="Times New Roman" pitchFamily="18" charset="0"/>
              </a:rPr>
              <a:t>начинает сопротивляться </a:t>
            </a:r>
            <a:r>
              <a:rPr lang="ru-RU" sz="2300" dirty="0" smtClean="0">
                <a:latin typeface="Times New Roman" pitchFamily="18" charset="0"/>
                <a:cs typeface="Times New Roman" pitchFamily="18" charset="0"/>
              </a:rPr>
              <a:t> чаще всего </a:t>
            </a:r>
            <a:r>
              <a:rPr lang="ru-RU" sz="2300" i="1" dirty="0" smtClean="0">
                <a:latin typeface="Times New Roman" pitchFamily="18" charset="0"/>
                <a:cs typeface="Times New Roman" pitchFamily="18" charset="0"/>
              </a:rPr>
              <a:t>в ситуациях, </a:t>
            </a:r>
            <a:r>
              <a:rPr lang="ru-RU" sz="2300" dirty="0" smtClean="0">
                <a:latin typeface="Times New Roman" pitchFamily="18" charset="0"/>
                <a:cs typeface="Times New Roman" pitchFamily="18" charset="0"/>
              </a:rPr>
              <a:t>когда:</a:t>
            </a:r>
            <a:endParaRPr lang="ru-RU" sz="2300" dirty="0">
              <a:latin typeface="Times New Roman" pitchFamily="18" charset="0"/>
              <a:cs typeface="Times New Roman" pitchFamily="18" charset="0"/>
            </a:endParaRPr>
          </a:p>
          <a:p>
            <a:r>
              <a:rPr lang="ru-RU" sz="2300" dirty="0">
                <a:latin typeface="Times New Roman" pitchFamily="18" charset="0"/>
                <a:cs typeface="Times New Roman" pitchFamily="18" charset="0"/>
              </a:rPr>
              <a:t> </a:t>
            </a:r>
            <a:r>
              <a:rPr lang="ru-RU" sz="2300" dirty="0" smtClean="0">
                <a:latin typeface="Times New Roman" pitchFamily="18" charset="0"/>
                <a:cs typeface="Times New Roman" pitchFamily="18" charset="0"/>
              </a:rPr>
              <a:t>не </a:t>
            </a:r>
            <a:r>
              <a:rPr lang="ru-RU" sz="2300" dirty="0">
                <a:latin typeface="Times New Roman" pitchFamily="18" charset="0"/>
                <a:cs typeface="Times New Roman" pitchFamily="18" charset="0"/>
              </a:rPr>
              <a:t>позволяют делать что-то, чего он хочет; </a:t>
            </a:r>
          </a:p>
          <a:p>
            <a:r>
              <a:rPr lang="ru-RU" sz="2300" dirty="0">
                <a:latin typeface="Times New Roman" pitchFamily="18" charset="0"/>
                <a:cs typeface="Times New Roman" pitchFamily="18" charset="0"/>
              </a:rPr>
              <a:t> </a:t>
            </a:r>
            <a:r>
              <a:rPr lang="ru-RU" sz="2300" dirty="0" smtClean="0">
                <a:latin typeface="Times New Roman" pitchFamily="18" charset="0"/>
                <a:cs typeface="Times New Roman" pitchFamily="18" charset="0"/>
              </a:rPr>
              <a:t>принуждают </a:t>
            </a:r>
            <a:r>
              <a:rPr lang="ru-RU" sz="2300" dirty="0">
                <a:latin typeface="Times New Roman" pitchFamily="18" charset="0"/>
                <a:cs typeface="Times New Roman" pitchFamily="18" charset="0"/>
              </a:rPr>
              <a:t>к какому-то действию, которое </a:t>
            </a:r>
            <a:r>
              <a:rPr lang="ru-RU" sz="2300" dirty="0" smtClean="0">
                <a:latin typeface="Times New Roman" pitchFamily="18" charset="0"/>
                <a:cs typeface="Times New Roman" pitchFamily="18" charset="0"/>
              </a:rPr>
              <a:t>ему непонятно </a:t>
            </a:r>
            <a:r>
              <a:rPr lang="ru-RU" sz="2300" dirty="0">
                <a:latin typeface="Times New Roman" pitchFamily="18" charset="0"/>
                <a:cs typeface="Times New Roman" pitchFamily="18" charset="0"/>
              </a:rPr>
              <a:t>или не </a:t>
            </a:r>
            <a:r>
              <a:rPr lang="ru-RU" sz="2300" dirty="0" smtClean="0">
                <a:latin typeface="Times New Roman" pitchFamily="18" charset="0"/>
                <a:cs typeface="Times New Roman" pitchFamily="18" charset="0"/>
              </a:rPr>
              <a:t>  нравится</a:t>
            </a:r>
            <a:r>
              <a:rPr lang="ru-RU" sz="2300" dirty="0">
                <a:latin typeface="Times New Roman" pitchFamily="18" charset="0"/>
                <a:cs typeface="Times New Roman" pitchFamily="18" charset="0"/>
              </a:rPr>
              <a:t>. </a:t>
            </a:r>
            <a:endParaRPr lang="ru-RU" sz="2300" dirty="0" smtClean="0">
              <a:latin typeface="Times New Roman" pitchFamily="18" charset="0"/>
              <a:cs typeface="Times New Roman" pitchFamily="18" charset="0"/>
            </a:endParaRPr>
          </a:p>
          <a:p>
            <a:pPr algn="ctr">
              <a:buNone/>
            </a:pPr>
            <a:r>
              <a:rPr lang="ru-RU" sz="2300" dirty="0">
                <a:latin typeface="Times New Roman" pitchFamily="18" charset="0"/>
                <a:cs typeface="Times New Roman" pitchFamily="18" charset="0"/>
              </a:rPr>
              <a:t> </a:t>
            </a:r>
            <a:r>
              <a:rPr lang="ru-RU" sz="2300" dirty="0" smtClean="0">
                <a:latin typeface="Times New Roman" pitchFamily="18" charset="0"/>
                <a:cs typeface="Times New Roman" pitchFamily="18" charset="0"/>
              </a:rPr>
              <a:t>     </a:t>
            </a:r>
            <a:r>
              <a:rPr lang="ru-RU" sz="2300" u="sng" dirty="0" smtClean="0">
                <a:latin typeface="Times New Roman" pitchFamily="18" charset="0"/>
                <a:cs typeface="Times New Roman" pitchFamily="18" charset="0"/>
              </a:rPr>
              <a:t>Важно</a:t>
            </a:r>
            <a:r>
              <a:rPr lang="ru-RU" sz="2300" dirty="0" smtClean="0">
                <a:latin typeface="Times New Roman" pitchFamily="18" charset="0"/>
                <a:cs typeface="Times New Roman" pitchFamily="18" charset="0"/>
              </a:rPr>
              <a:t>:</a:t>
            </a:r>
            <a:endParaRPr lang="ru-RU" sz="2300" dirty="0">
              <a:latin typeface="Times New Roman" pitchFamily="18" charset="0"/>
              <a:cs typeface="Times New Roman" pitchFamily="18" charset="0"/>
            </a:endParaRPr>
          </a:p>
          <a:p>
            <a:r>
              <a:rPr lang="ru-RU" sz="2300" dirty="0">
                <a:latin typeface="Times New Roman" pitchFamily="18" charset="0"/>
                <a:cs typeface="Times New Roman" pitchFamily="18" charset="0"/>
              </a:rPr>
              <a:t>      </a:t>
            </a:r>
            <a:r>
              <a:rPr lang="ru-RU" sz="2300" dirty="0" smtClean="0">
                <a:latin typeface="Times New Roman" pitchFamily="18" charset="0"/>
                <a:cs typeface="Times New Roman" pitchFamily="18" charset="0"/>
              </a:rPr>
              <a:t>проанализировать </a:t>
            </a:r>
            <a:r>
              <a:rPr lang="ru-RU" sz="2300" dirty="0">
                <a:latin typeface="Times New Roman" pitchFamily="18" charset="0"/>
                <a:cs typeface="Times New Roman" pitchFamily="18" charset="0"/>
              </a:rPr>
              <a:t>ситуации, в которых возникает данное поведение; </a:t>
            </a:r>
          </a:p>
          <a:p>
            <a:r>
              <a:rPr lang="ru-RU" sz="2300" dirty="0">
                <a:latin typeface="Times New Roman" pitchFamily="18" charset="0"/>
                <a:cs typeface="Times New Roman" pitchFamily="18" charset="0"/>
              </a:rPr>
              <a:t>    </a:t>
            </a:r>
            <a:r>
              <a:rPr lang="ru-RU" sz="2300" dirty="0" smtClean="0">
                <a:latin typeface="Times New Roman" pitchFamily="18" charset="0"/>
                <a:cs typeface="Times New Roman" pitchFamily="18" charset="0"/>
              </a:rPr>
              <a:t>  сделать </a:t>
            </a:r>
            <a:r>
              <a:rPr lang="ru-RU" sz="2300" dirty="0">
                <a:latin typeface="Times New Roman" pitchFamily="18" charset="0"/>
                <a:cs typeface="Times New Roman" pitchFamily="18" charset="0"/>
              </a:rPr>
              <a:t>предположения о том, как заменить </a:t>
            </a:r>
            <a:r>
              <a:rPr lang="ru-RU" sz="2300" dirty="0" smtClean="0">
                <a:latin typeface="Times New Roman" pitchFamily="18" charset="0"/>
                <a:cs typeface="Times New Roman" pitchFamily="18" charset="0"/>
              </a:rPr>
              <a:t>проблемное </a:t>
            </a:r>
            <a:r>
              <a:rPr lang="ru-RU" sz="2300" dirty="0">
                <a:latin typeface="Times New Roman" pitchFamily="18" charset="0"/>
                <a:cs typeface="Times New Roman" pitchFamily="18" charset="0"/>
              </a:rPr>
              <a:t>поведение на </a:t>
            </a:r>
            <a:r>
              <a:rPr lang="ru-RU" sz="2300" dirty="0" smtClean="0">
                <a:latin typeface="Times New Roman" pitchFamily="18" charset="0"/>
                <a:cs typeface="Times New Roman" pitchFamily="18" charset="0"/>
              </a:rPr>
              <a:t>адекватное</a:t>
            </a:r>
          </a:p>
          <a:p>
            <a:pPr marL="0" indent="0">
              <a:buNone/>
            </a:pPr>
            <a:r>
              <a:rPr lang="ru-RU" sz="2300" b="1" dirty="0">
                <a:latin typeface="Times New Roman" pitchFamily="18" charset="0"/>
                <a:cs typeface="Times New Roman" pitchFamily="18" charset="0"/>
              </a:rPr>
              <a:t> </a:t>
            </a:r>
            <a:r>
              <a:rPr lang="ru-RU" sz="2300" b="1" dirty="0" smtClean="0">
                <a:latin typeface="Times New Roman" pitchFamily="18" charset="0"/>
                <a:cs typeface="Times New Roman" pitchFamily="18" charset="0"/>
              </a:rPr>
              <a:t>    2) </a:t>
            </a:r>
            <a:r>
              <a:rPr lang="ru-RU" sz="2300" b="1" dirty="0">
                <a:latin typeface="Times New Roman" pitchFamily="18" charset="0"/>
                <a:cs typeface="Times New Roman" pitchFamily="18" charset="0"/>
              </a:rPr>
              <a:t>У</a:t>
            </a:r>
            <a:r>
              <a:rPr lang="ru-RU" sz="2300" b="1" dirty="0" smtClean="0">
                <a:latin typeface="Times New Roman" pitchFamily="18" charset="0"/>
                <a:cs typeface="Times New Roman" pitchFamily="18" charset="0"/>
              </a:rPr>
              <a:t>величить </a:t>
            </a:r>
            <a:r>
              <a:rPr lang="ru-RU" sz="2300" b="1" dirty="0">
                <a:latin typeface="Times New Roman" pitchFamily="18" charset="0"/>
                <a:cs typeface="Times New Roman" pitchFamily="18" charset="0"/>
              </a:rPr>
              <a:t>адекватную физическую активность  вне </a:t>
            </a:r>
            <a:r>
              <a:rPr lang="ru-RU" sz="2300" b="1" dirty="0" smtClean="0">
                <a:latin typeface="Times New Roman" pitchFamily="18" charset="0"/>
                <a:cs typeface="Times New Roman" pitchFamily="18" charset="0"/>
              </a:rPr>
              <a:t>класса</a:t>
            </a:r>
            <a:endParaRPr lang="ru-RU" sz="2300" b="1" dirty="0">
              <a:latin typeface="Times New Roman" pitchFamily="18" charset="0"/>
              <a:cs typeface="Times New Roman" pitchFamily="18" charset="0"/>
            </a:endParaRPr>
          </a:p>
          <a:p>
            <a:pPr algn="ctr">
              <a:buNone/>
            </a:pPr>
            <a:r>
              <a:rPr lang="ru-RU" sz="2300" dirty="0" smtClean="0">
                <a:latin typeface="Times New Roman" pitchFamily="18" charset="0"/>
                <a:cs typeface="Times New Roman" pitchFamily="18" charset="0"/>
              </a:rPr>
              <a:t>(</a:t>
            </a:r>
            <a:r>
              <a:rPr lang="ru-RU" sz="2300" dirty="0">
                <a:latin typeface="Times New Roman" pitchFamily="18" charset="0"/>
                <a:cs typeface="Times New Roman" pitchFamily="18" charset="0"/>
              </a:rPr>
              <a:t>в спортивном зале, на прогулке), в результате чего он может стать спокойнее на учебных занятиях</a:t>
            </a:r>
            <a:r>
              <a:rPr lang="ru-RU" sz="2300" dirty="0" smtClean="0">
                <a:latin typeface="Times New Roman" pitchFamily="18" charset="0"/>
                <a:cs typeface="Times New Roman" pitchFamily="18" charset="0"/>
              </a:rPr>
              <a:t>;</a:t>
            </a:r>
          </a:p>
          <a:p>
            <a:pPr>
              <a:buNone/>
            </a:pPr>
            <a:r>
              <a:rPr lang="ru-RU" sz="2300" dirty="0">
                <a:latin typeface="Times New Roman" pitchFamily="18" charset="0"/>
                <a:cs typeface="Times New Roman" pitchFamily="18" charset="0"/>
              </a:rPr>
              <a:t>	</a:t>
            </a:r>
            <a:r>
              <a:rPr lang="ru-RU" sz="2300" b="1" dirty="0" smtClean="0">
                <a:latin typeface="Times New Roman" pitchFamily="18" charset="0"/>
                <a:cs typeface="Times New Roman" pitchFamily="18" charset="0"/>
              </a:rPr>
              <a:t>3) Заменить один вид помощи на другой  </a:t>
            </a:r>
            <a:r>
              <a:rPr lang="ru-RU" sz="2300" dirty="0" smtClean="0">
                <a:latin typeface="Times New Roman" pitchFamily="18" charset="0"/>
                <a:cs typeface="Times New Roman" pitchFamily="18" charset="0"/>
              </a:rPr>
              <a:t>(словесная подсказка, моделирование)</a:t>
            </a:r>
          </a:p>
          <a:p>
            <a:pPr>
              <a:buNone/>
            </a:pPr>
            <a:r>
              <a:rPr lang="ru-RU" sz="2400" dirty="0">
                <a:latin typeface="Times New Roman" pitchFamily="18" charset="0"/>
                <a:cs typeface="Times New Roman" pitchFamily="18" charset="0"/>
              </a:rPr>
              <a:t> </a:t>
            </a:r>
            <a:endParaRPr lang="ru-RU" sz="2400" dirty="0" smtClean="0">
              <a:latin typeface="Times New Roman" pitchFamily="18" charset="0"/>
              <a:cs typeface="Times New Roman" pitchFamily="18" charset="0"/>
            </a:endParaRPr>
          </a:p>
          <a:p>
            <a:pPr>
              <a:buNone/>
            </a:pPr>
            <a:endParaRPr lang="ru-RU" sz="2400" dirty="0">
              <a:latin typeface="Times New Roman" pitchFamily="18" charset="0"/>
              <a:cs typeface="Times New Roman" pitchFamily="18" charset="0"/>
            </a:endParaRPr>
          </a:p>
          <a:p>
            <a:pPr>
              <a:buNone/>
            </a:pP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357166"/>
            <a:ext cx="8258204" cy="5952194"/>
          </a:xfrm>
        </p:spPr>
        <p:txBody>
          <a:bodyPr>
            <a:noAutofit/>
          </a:bodyPr>
          <a:lstStyle/>
          <a:p>
            <a:pPr>
              <a:buNone/>
            </a:pPr>
            <a:r>
              <a:rPr lang="ru-RU" sz="1800" b="1" dirty="0" smtClean="0">
                <a:latin typeface="Times New Roman" pitchFamily="18" charset="0"/>
                <a:cs typeface="Times New Roman" pitchFamily="18" charset="0"/>
              </a:rPr>
              <a:t>      4) Формирование адекватных способов получения желаемого или выхода из неприятной ситуации.</a:t>
            </a:r>
            <a:r>
              <a:rPr lang="ru-RU" sz="1800" dirty="0" smtClean="0">
                <a:latin typeface="Times New Roman" pitchFamily="18" charset="0"/>
                <a:cs typeface="Times New Roman" pitchFamily="18" charset="0"/>
              </a:rPr>
              <a:t>   </a:t>
            </a:r>
          </a:p>
          <a:p>
            <a:pPr>
              <a:buNone/>
            </a:pPr>
            <a:r>
              <a:rPr lang="ru-RU" sz="1800" dirty="0" smtClean="0">
                <a:latin typeface="Times New Roman" pitchFamily="18" charset="0"/>
                <a:cs typeface="Times New Roman" pitchFamily="18" charset="0"/>
              </a:rPr>
              <a:t>     Учить ребенка использовать фразы: «Дай», «Хочу», «Помоги», «Не хочу», «Устал» и т.п. или аналогичные им символы, карточки, жесты, используемые при обучении невербальной коммуникации. </a:t>
            </a:r>
          </a:p>
          <a:p>
            <a:pPr>
              <a:buNone/>
            </a:pPr>
            <a:r>
              <a:rPr lang="ru-RU" sz="1800" dirty="0" smtClean="0">
                <a:latin typeface="Times New Roman" pitchFamily="18" charset="0"/>
                <a:cs typeface="Times New Roman" pitchFamily="18" charset="0"/>
              </a:rPr>
              <a:t>      Подобрать для ребенка поощрения, которые он будет получать только при отсутствии физического сопротивления во время обучения. </a:t>
            </a:r>
          </a:p>
          <a:p>
            <a:pPr>
              <a:buNone/>
            </a:pPr>
            <a:r>
              <a:rPr lang="ru-RU" sz="1800" b="1" dirty="0" smtClean="0">
                <a:latin typeface="Times New Roman" pitchFamily="18" charset="0"/>
                <a:cs typeface="Times New Roman" pitchFamily="18" charset="0"/>
              </a:rPr>
              <a:t>     5) Медикаментозная коррекция.</a:t>
            </a:r>
          </a:p>
          <a:p>
            <a:pPr>
              <a:buNone/>
            </a:pPr>
            <a:r>
              <a:rPr lang="ru-RU" sz="1800" dirty="0" smtClean="0">
                <a:latin typeface="Times New Roman" pitchFamily="18" charset="0"/>
                <a:cs typeface="Times New Roman" pitchFamily="18" charset="0"/>
              </a:rPr>
              <a:t>       Иногда повышенная возбудимость, погруженность в стереотипии, внутренний эмоциональный дискомфорт приводят к сильной реакции протеста против навязанной взрослым деятельности.  В некоторых случаях подобранное врачом лечение может снять остроту протестной реакции.</a:t>
            </a:r>
            <a:endParaRPr lang="ru-RU" sz="18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357166"/>
            <a:ext cx="8258204" cy="5952194"/>
          </a:xfrm>
        </p:spPr>
        <p:txBody>
          <a:bodyPr>
            <a:normAutofit fontScale="77500" lnSpcReduction="20000"/>
          </a:bodyPr>
          <a:lstStyle/>
          <a:p>
            <a:pPr algn="ctr">
              <a:buNone/>
            </a:pPr>
            <a:r>
              <a:rPr lang="ru-RU" sz="2400" b="1" dirty="0" smtClean="0"/>
              <a:t>      </a:t>
            </a:r>
            <a:r>
              <a:rPr lang="ru-RU" sz="2400" b="1" dirty="0" smtClean="0">
                <a:solidFill>
                  <a:srgbClr val="0070C0"/>
                </a:solidFill>
              </a:rPr>
              <a:t>6. </a:t>
            </a:r>
            <a:r>
              <a:rPr lang="ru-RU" sz="24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Невыполнение инструкций, направленных на прерывание социально неприемлемого поведения</a:t>
            </a:r>
            <a:endParaRPr lang="ru-RU" sz="24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a:p>
            <a:pPr>
              <a:buNone/>
            </a:pPr>
            <a:r>
              <a:rPr lang="ru-RU" sz="2400" u="sng" dirty="0" smtClean="0"/>
              <a:t>     </a:t>
            </a:r>
          </a:p>
          <a:p>
            <a:pPr>
              <a:buNone/>
            </a:pPr>
            <a:r>
              <a:rPr lang="ru-RU" sz="2600" dirty="0" smtClean="0">
                <a:latin typeface="Times New Roman" pitchFamily="18" charset="0"/>
                <a:cs typeface="Times New Roman" pitchFamily="18" charset="0"/>
              </a:rPr>
              <a:t>      </a:t>
            </a:r>
            <a:r>
              <a:rPr lang="ru-RU" sz="2200" u="sng" dirty="0" smtClean="0">
                <a:latin typeface="Times New Roman" pitchFamily="18" charset="0"/>
                <a:cs typeface="Times New Roman" pitchFamily="18" charset="0"/>
              </a:rPr>
              <a:t>Корректируемое поведение:</a:t>
            </a:r>
            <a:r>
              <a:rPr lang="ru-RU" sz="2200" dirty="0" smtClean="0">
                <a:latin typeface="Times New Roman" pitchFamily="18" charset="0"/>
                <a:cs typeface="Times New Roman" pitchFamily="18" charset="0"/>
              </a:rPr>
              <a:t>  </a:t>
            </a:r>
          </a:p>
          <a:p>
            <a:pPr>
              <a:buNone/>
            </a:pPr>
            <a:r>
              <a:rPr lang="ru-RU" sz="2200" dirty="0" smtClean="0">
                <a:latin typeface="Times New Roman" pitchFamily="18" charset="0"/>
                <a:cs typeface="Times New Roman" pitchFamily="18" charset="0"/>
              </a:rPr>
              <a:t>       После того, как ребенок демонстрирует социально неприемлемое поведение (например, выбегает из класса; забирается на подоконник, сбрасывает тарелку со стола и т.п.), ему дается инструкция, выполнение которой позволит прервать  данное поведение или устранить его последствия (например, «Стой», «Слезай», «Подними» и т.п.). Ребенок не пытается выполнить инструкцию и/или продолжает демонстрировать неприемлемое в данной ситуации поведение.</a:t>
            </a:r>
          </a:p>
          <a:p>
            <a:pPr>
              <a:buNone/>
            </a:pPr>
            <a:r>
              <a:rPr lang="ru-RU" sz="2200" dirty="0" smtClean="0">
                <a:latin typeface="Times New Roman" pitchFamily="18" charset="0"/>
                <a:cs typeface="Times New Roman" pitchFamily="18" charset="0"/>
              </a:rPr>
              <a:t>       </a:t>
            </a:r>
          </a:p>
          <a:p>
            <a:pPr>
              <a:buNone/>
            </a:pPr>
            <a:r>
              <a:rPr lang="ru-RU" sz="3000" b="1" i="1" baseline="30000" dirty="0" smtClean="0">
                <a:latin typeface="Times New Roman" pitchFamily="18" charset="0"/>
                <a:cs typeface="Times New Roman" pitchFamily="18" charset="0"/>
              </a:rPr>
              <a:t>         	Под социально неприемлемым поведением понимается поведение, которое может повлечь опасность для ребенка или окружающих</a:t>
            </a:r>
            <a:r>
              <a:rPr lang="ru-RU" sz="3000" b="1" i="1" baseline="30000" dirty="0" smtClean="0">
                <a:latin typeface="Times New Roman" pitchFamily="18" charset="0"/>
                <a:cs typeface="Times New Roman" pitchFamily="18" charset="0"/>
              </a:rPr>
              <a:t>.</a:t>
            </a:r>
            <a:endParaRPr lang="ru-RU" sz="20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a:t>
            </a:r>
            <a:r>
              <a:rPr lang="ru-RU" sz="2000" u="sng" dirty="0" smtClean="0">
                <a:latin typeface="Times New Roman" pitchFamily="18" charset="0"/>
                <a:cs typeface="Times New Roman" pitchFamily="18" charset="0"/>
              </a:rPr>
              <a:t>Ожидаемый результат коррекции проблемного поведения:</a:t>
            </a:r>
            <a:endParaRPr lang="ru-RU" sz="20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Частота случаев проявления проблемного поведения уменьшается; имеющиеся проявления не препятствуют обучению и пребыванию ребенка в коллективе.</a:t>
            </a:r>
          </a:p>
          <a:p>
            <a:pPr>
              <a:buNone/>
            </a:pPr>
            <a:endParaRPr lang="ru-RU" sz="2400" dirty="0" smtClean="0">
              <a:latin typeface="Times New Roman" pitchFamily="18" charset="0"/>
              <a:cs typeface="Times New Roman" pitchFamily="18" charset="0"/>
            </a:endParaRPr>
          </a:p>
          <a:p>
            <a:pPr>
              <a:buNone/>
            </a:pPr>
            <a:endParaRPr lang="ru-RU" sz="2600" dirty="0" smtClean="0">
              <a:latin typeface="Times New Roman" pitchFamily="18" charset="0"/>
              <a:cs typeface="Times New Roman" pitchFamily="18" charset="0"/>
            </a:endParaRPr>
          </a:p>
          <a:p>
            <a:pPr>
              <a:buNone/>
            </a:pPr>
            <a:endParaRPr lang="ru-RU" sz="2600" dirty="0" smtClean="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357166"/>
            <a:ext cx="8258204" cy="5952194"/>
          </a:xfrm>
        </p:spPr>
        <p:txBody>
          <a:bodyPr>
            <a:normAutofit fontScale="92500" lnSpcReduction="10000"/>
          </a:bodyPr>
          <a:lstStyle/>
          <a:p>
            <a:pPr algn="ctr">
              <a:buNone/>
            </a:pPr>
            <a:r>
              <a:rPr lang="ru-RU" sz="24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Способы коррекции невыполнения инструкций, направленных на прерывание социально неприемлемого поведения</a:t>
            </a:r>
          </a:p>
          <a:p>
            <a:pPr algn="ctr">
              <a:buNone/>
            </a:pPr>
            <a:endParaRPr lang="ru-RU" sz="24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a:p>
            <a:pPr lvl="0">
              <a:buNone/>
            </a:pPr>
            <a:r>
              <a:rPr lang="ru-RU" sz="2600" b="1"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1) Отработка необходимых инструкций в контексте, отличном от проблемной ситуации.</a:t>
            </a:r>
          </a:p>
          <a:p>
            <a:pPr>
              <a:buNone/>
            </a:pPr>
            <a:r>
              <a:rPr lang="ru-RU" sz="2000" dirty="0" smtClean="0">
                <a:latin typeface="Times New Roman" pitchFamily="18" charset="0"/>
                <a:cs typeface="Times New Roman" pitchFamily="18" charset="0"/>
              </a:rPr>
              <a:t>       </a:t>
            </a:r>
          </a:p>
          <a:p>
            <a:pPr>
              <a:buNone/>
            </a:pPr>
            <a:r>
              <a:rPr lang="ru-RU" sz="2000" dirty="0" smtClean="0">
                <a:latin typeface="Times New Roman" pitchFamily="18" charset="0"/>
                <a:cs typeface="Times New Roman" pitchFamily="18" charset="0"/>
              </a:rPr>
              <a:t>       </a:t>
            </a:r>
            <a:r>
              <a:rPr lang="ru-RU" sz="1900" dirty="0" smtClean="0">
                <a:latin typeface="Times New Roman" pitchFamily="18" charset="0"/>
                <a:cs typeface="Times New Roman" pitchFamily="18" charset="0"/>
              </a:rPr>
              <a:t>Когда ребенок спокоен, включен в обычные занятия, следует поработать с ним над выполнением инструкций, которые помогут в минуту возбуждения остановить неприемлемое поведение. </a:t>
            </a:r>
          </a:p>
          <a:p>
            <a:pPr>
              <a:buNone/>
            </a:pPr>
            <a:r>
              <a:rPr lang="ru-RU" sz="1900" dirty="0" smtClean="0">
                <a:latin typeface="Times New Roman" pitchFamily="18" charset="0"/>
                <a:cs typeface="Times New Roman" pitchFamily="18" charset="0"/>
              </a:rPr>
              <a:t>    </a:t>
            </a:r>
            <a:r>
              <a:rPr lang="ru-RU" sz="1900" dirty="0">
                <a:latin typeface="Times New Roman" pitchFamily="18" charset="0"/>
                <a:cs typeface="Times New Roman" pitchFamily="18" charset="0"/>
              </a:rPr>
              <a:t> </a:t>
            </a:r>
            <a:r>
              <a:rPr lang="ru-RU" sz="1900" dirty="0" smtClean="0">
                <a:latin typeface="Times New Roman" pitchFamily="18" charset="0"/>
                <a:cs typeface="Times New Roman" pitchFamily="18" charset="0"/>
              </a:rPr>
              <a:t>   Наиболее распространенной инструкцией является инструкция «Стой». Ее можно отрабатывать во время повторяющихся действий на месте (прыжки, хлопки), а затем во время движений в пространстве (например, в спортивном зале во время бега). За правильное выполнение с первого раза следует предоставлять эффективное поощрение. </a:t>
            </a:r>
          </a:p>
          <a:p>
            <a:pPr>
              <a:buNone/>
            </a:pPr>
            <a:endParaRPr lang="ru-RU" sz="2400" b="1"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357166"/>
            <a:ext cx="8258204" cy="5952194"/>
          </a:xfrm>
        </p:spPr>
        <p:txBody>
          <a:bodyPr>
            <a:normAutofit/>
          </a:bodyPr>
          <a:lstStyle/>
          <a:p>
            <a:pPr lvl="0">
              <a:buNone/>
            </a:pPr>
            <a:r>
              <a:rPr lang="ru-RU" sz="2000" i="1" dirty="0" smtClean="0"/>
              <a:t>      </a:t>
            </a:r>
            <a:r>
              <a:rPr lang="ru-RU" sz="2000" b="1" dirty="0" smtClean="0">
                <a:latin typeface="Times New Roman" pitchFamily="18" charset="0"/>
                <a:cs typeface="Times New Roman" pitchFamily="18" charset="0"/>
              </a:rPr>
              <a:t>2) Поощрение выполнения инструкций. </a:t>
            </a:r>
          </a:p>
          <a:p>
            <a:pPr>
              <a:buNone/>
            </a:pPr>
            <a:r>
              <a:rPr lang="ru-RU" sz="2000" dirty="0" smtClean="0">
                <a:latin typeface="Times New Roman" pitchFamily="18" charset="0"/>
                <a:cs typeface="Times New Roman" pitchFamily="18" charset="0"/>
              </a:rPr>
              <a:t>     		</a:t>
            </a:r>
          </a:p>
          <a:p>
            <a:pPr>
              <a:buNone/>
            </a:pPr>
            <a:r>
              <a:rPr lang="ru-RU" sz="2000" dirty="0" smtClean="0">
                <a:latin typeface="Times New Roman" pitchFamily="18" charset="0"/>
                <a:cs typeface="Times New Roman" pitchFamily="18" charset="0"/>
              </a:rPr>
              <a:t>		Когда уже имеет место неприемлемое поведение, поощрение может быть предоставлено в начале обучения (не дольше первых одной-двух недель) и только в том случае, если ребенок послушался с первого раза. </a:t>
            </a:r>
          </a:p>
          <a:p>
            <a:pPr>
              <a:buNone/>
            </a:pPr>
            <a:r>
              <a:rPr lang="ru-RU" sz="2000" dirty="0" smtClean="0">
                <a:latin typeface="Times New Roman" pitchFamily="18" charset="0"/>
                <a:cs typeface="Times New Roman" pitchFamily="18" charset="0"/>
              </a:rPr>
              <a:t>      	</a:t>
            </a:r>
          </a:p>
          <a:p>
            <a:pPr>
              <a:buNone/>
            </a:pPr>
            <a:r>
              <a:rPr lang="ru-RU" sz="2000" dirty="0">
                <a:latin typeface="Times New Roman" pitchFamily="18" charset="0"/>
                <a:cs typeface="Times New Roman" pitchFamily="18" charset="0"/>
              </a:rPr>
              <a:t> </a:t>
            </a:r>
            <a:r>
              <a:rPr lang="ru-RU" sz="2000" dirty="0" smtClean="0">
                <a:latin typeface="Times New Roman" pitchFamily="18" charset="0"/>
                <a:cs typeface="Times New Roman" pitchFamily="18" charset="0"/>
              </a:rPr>
              <a:t>      	Важно иметь возможность остановить неприемлемое поведение сразу же после предъявленной инструкции, поэтому не следует давать ребенку инструкцию, если расстояние между ним и взрослым более чем полметра. Необходимо действовать четко и оперативно, чтобы дать понять, насколько важно для всех, чтобы ребенок выполнил то, о чем его попросили. </a:t>
            </a:r>
          </a:p>
          <a:p>
            <a:endParaRPr lang="ru-RU" dirty="0"/>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357166"/>
            <a:ext cx="8258204" cy="5952194"/>
          </a:xfrm>
        </p:spPr>
        <p:txBody>
          <a:bodyPr>
            <a:normAutofit/>
          </a:bodyPr>
          <a:lstStyle/>
          <a:p>
            <a:pPr lvl="0">
              <a:buNone/>
            </a:pPr>
            <a:r>
              <a:rPr lang="ru-RU" sz="2000" i="1"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3) Тайм-аут. </a:t>
            </a:r>
          </a:p>
          <a:p>
            <a:pPr>
              <a:buNone/>
            </a:pPr>
            <a:r>
              <a:rPr lang="ru-RU" sz="2000" dirty="0" smtClean="0">
                <a:latin typeface="Times New Roman" pitchFamily="18" charset="0"/>
                <a:cs typeface="Times New Roman" pitchFamily="18" charset="0"/>
              </a:rPr>
              <a:t>      	Иногда в ситуации сильного возбуждения ребенка необходимо увести  из класса в уединенное место, чтобы он успокоился. </a:t>
            </a:r>
          </a:p>
          <a:p>
            <a:pPr>
              <a:buNone/>
            </a:pPr>
            <a:r>
              <a:rPr lang="ru-RU" sz="2000" dirty="0" smtClean="0">
                <a:latin typeface="Times New Roman" pitchFamily="18" charset="0"/>
                <a:cs typeface="Times New Roman" pitchFamily="18" charset="0"/>
              </a:rPr>
              <a:t>      При этом: 1) необходимо убедиться в том, что нахождение в уединенном месте не является поощрением для данного ребенка, </a:t>
            </a:r>
          </a:p>
          <a:p>
            <a:pPr>
              <a:buNone/>
            </a:pPr>
            <a:r>
              <a:rPr lang="ru-RU" sz="2000" dirty="0" smtClean="0">
                <a:latin typeface="Times New Roman" pitchFamily="18" charset="0"/>
                <a:cs typeface="Times New Roman" pitchFamily="18" charset="0"/>
              </a:rPr>
              <a:t>      2) </a:t>
            </a:r>
            <a:r>
              <a:rPr lang="ru-RU" sz="2000" b="1" dirty="0" smtClean="0">
                <a:latin typeface="Times New Roman" pitchFamily="18" charset="0"/>
                <a:cs typeface="Times New Roman" pitchFamily="18" charset="0"/>
              </a:rPr>
              <a:t>не следует</a:t>
            </a:r>
            <a:r>
              <a:rPr lang="ru-RU" sz="2000" dirty="0" smtClean="0">
                <a:latin typeface="Times New Roman" pitchFamily="18" charset="0"/>
                <a:cs typeface="Times New Roman" pitchFamily="18" charset="0"/>
              </a:rPr>
              <a:t> ему предлагать привлекательных заданий и наград до возвращения в класс и нормализации его поведения.</a:t>
            </a:r>
          </a:p>
          <a:p>
            <a:pPr lvl="0">
              <a:buNone/>
            </a:pPr>
            <a:r>
              <a:rPr lang="ru-RU" sz="2000" i="1" dirty="0" smtClean="0">
                <a:latin typeface="Times New Roman" pitchFamily="18" charset="0"/>
                <a:cs typeface="Times New Roman" pitchFamily="18" charset="0"/>
              </a:rPr>
              <a:t>      </a:t>
            </a:r>
          </a:p>
          <a:p>
            <a:pPr lvl="0">
              <a:buNone/>
            </a:pPr>
            <a:r>
              <a:rPr lang="ru-RU" sz="2000" b="1" dirty="0" smtClean="0">
                <a:latin typeface="Times New Roman" pitchFamily="18" charset="0"/>
                <a:cs typeface="Times New Roman" pitchFamily="18" charset="0"/>
              </a:rPr>
              <a:t>     4) Медикаментозная коррекция. </a:t>
            </a:r>
          </a:p>
          <a:p>
            <a:pPr marL="137160" indent="0">
              <a:buNone/>
            </a:pPr>
            <a:r>
              <a:rPr lang="ru-RU" sz="2000" dirty="0" smtClean="0">
                <a:latin typeface="Times New Roman" pitchFamily="18" charset="0"/>
                <a:cs typeface="Times New Roman" pitchFamily="18" charset="0"/>
              </a:rPr>
              <a:t>     (проводится в случае, если проблемное поведение является  	следствием неконтролируемого возбуждения)</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357166"/>
            <a:ext cx="8258204" cy="5952194"/>
          </a:xfrm>
        </p:spPr>
        <p:txBody>
          <a:bodyPr>
            <a:normAutofit lnSpcReduction="10000"/>
          </a:bodyPr>
          <a:lstStyle/>
          <a:p>
            <a:pPr lvl="0" algn="ctr">
              <a:buNone/>
            </a:pPr>
            <a:r>
              <a:rPr lang="ru-RU" sz="24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7. Агрессия</a:t>
            </a:r>
          </a:p>
          <a:p>
            <a:pPr lvl="0" algn="ctr">
              <a:buNone/>
            </a:pP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     </a:t>
            </a:r>
            <a:r>
              <a:rPr lang="ru-RU" sz="2000" u="sng" dirty="0" smtClean="0">
                <a:latin typeface="Times New Roman" pitchFamily="18" charset="0"/>
                <a:cs typeface="Times New Roman" pitchFamily="18" charset="0"/>
              </a:rPr>
              <a:t>Корректируемое поведение:</a:t>
            </a:r>
            <a:r>
              <a:rPr lang="ru-RU" sz="2000" dirty="0" smtClean="0">
                <a:latin typeface="Times New Roman" pitchFamily="18" charset="0"/>
                <a:cs typeface="Times New Roman" pitchFamily="18" charset="0"/>
              </a:rPr>
              <a:t> </a:t>
            </a:r>
          </a:p>
          <a:p>
            <a:pPr>
              <a:buNone/>
            </a:pPr>
            <a:r>
              <a:rPr lang="ru-RU" sz="2000" dirty="0" smtClean="0">
                <a:latin typeface="Times New Roman" pitchFamily="18" charset="0"/>
                <a:cs typeface="Times New Roman" pitchFamily="18" charset="0"/>
              </a:rPr>
              <a:t>      в течение дня имеют место неоднократные эпизоды, когда ребенок бьет кого-либо рукой, ударяет по предметам рукой, пинает ногой предметы или людей, щипается, кусается, рвет одежду или другие предметы, целенаправленно плюется (следует отличать от неконтролируемого слюнотечения), разбрасывает учебные пособия или другие предметы; бранится.</a:t>
            </a:r>
          </a:p>
          <a:p>
            <a:pPr>
              <a:buNone/>
            </a:pPr>
            <a:r>
              <a:rPr lang="ru-RU" sz="2000" dirty="0" smtClean="0">
                <a:latin typeface="Times New Roman" pitchFamily="18" charset="0"/>
                <a:cs typeface="Times New Roman" pitchFamily="18" charset="0"/>
              </a:rPr>
              <a:t>      </a:t>
            </a:r>
          </a:p>
          <a:p>
            <a:pPr>
              <a:buNone/>
            </a:pPr>
            <a:r>
              <a:rPr lang="ru-RU" sz="2000" dirty="0" smtClean="0">
                <a:latin typeface="Times New Roman" pitchFamily="18" charset="0"/>
                <a:cs typeface="Times New Roman" pitchFamily="18" charset="0"/>
              </a:rPr>
              <a:t>     </a:t>
            </a:r>
            <a:r>
              <a:rPr lang="ru-RU" sz="2000" u="sng" dirty="0" smtClean="0">
                <a:latin typeface="Times New Roman" pitchFamily="18" charset="0"/>
                <a:cs typeface="Times New Roman" pitchFamily="18" charset="0"/>
              </a:rPr>
              <a:t>Ожидаемый результат коррекции проблемного поведения:</a:t>
            </a:r>
            <a:endParaRPr lang="ru-RU" sz="20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Частота случаев проявления агрессии уменьшается; имеющиеся проявления не препятствуют обучению и пребыванию ребенка в коллективе.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214290"/>
            <a:ext cx="8258204" cy="6095070"/>
          </a:xfrm>
        </p:spPr>
        <p:txBody>
          <a:bodyPr>
            <a:normAutofit/>
          </a:bodyPr>
          <a:lstStyle/>
          <a:p>
            <a:pPr algn="ctr">
              <a:buNone/>
            </a:pPr>
            <a:r>
              <a:rPr lang="ru-RU" sz="24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Способы коррекции агрессии</a:t>
            </a:r>
          </a:p>
          <a:p>
            <a:pPr lvl="0">
              <a:buNone/>
            </a:pPr>
            <a:r>
              <a:rPr lang="ru-RU" sz="2000" i="1" dirty="0" smtClean="0"/>
              <a:t>      </a:t>
            </a:r>
            <a:r>
              <a:rPr lang="ru-RU" sz="2000" b="1" dirty="0" smtClean="0">
                <a:latin typeface="Times New Roman" pitchFamily="18" charset="0"/>
                <a:cs typeface="Times New Roman" pitchFamily="18" charset="0"/>
              </a:rPr>
              <a:t>1) Переключение на другие действия с одновременным эмоциональным игнорированием агрессивного поведения. </a:t>
            </a:r>
          </a:p>
          <a:p>
            <a:pPr>
              <a:buNone/>
            </a:pPr>
            <a:r>
              <a:rPr lang="ru-RU" sz="2000" dirty="0" smtClean="0">
                <a:latin typeface="Times New Roman" pitchFamily="18" charset="0"/>
                <a:cs typeface="Times New Roman" pitchFamily="18" charset="0"/>
              </a:rPr>
              <a:t>      </a:t>
            </a:r>
          </a:p>
          <a:p>
            <a:pPr>
              <a:buNone/>
            </a:pPr>
            <a:r>
              <a:rPr lang="ru-RU" sz="2000" dirty="0" smtClean="0">
                <a:latin typeface="Times New Roman" pitchFamily="18" charset="0"/>
                <a:cs typeface="Times New Roman" pitchFamily="18" charset="0"/>
              </a:rPr>
              <a:t>       Этот способ применим в тех случаях, когда агрессивное поведение направлено только на взрослых (педагогов, воспитателей), поскольку требовать от других детей не реагировать на то, что их кусают или бьют, невозможно. </a:t>
            </a:r>
          </a:p>
          <a:p>
            <a:pPr>
              <a:buNone/>
            </a:pPr>
            <a:r>
              <a:rPr lang="ru-RU" sz="2000" dirty="0" smtClean="0">
                <a:latin typeface="Times New Roman" pitchFamily="18" charset="0"/>
                <a:cs typeface="Times New Roman" pitchFamily="18" charset="0"/>
              </a:rPr>
              <a:t>      		Часто ребенок реагирует агрессией на трудные или непонятные учебные задания.  </a:t>
            </a:r>
          </a:p>
          <a:p>
            <a:pPr>
              <a:buNone/>
            </a:pPr>
            <a:r>
              <a:rPr lang="ru-RU" sz="2000" dirty="0" smtClean="0">
                <a:latin typeface="Times New Roman" pitchFamily="18" charset="0"/>
                <a:cs typeface="Times New Roman" pitchFamily="18" charset="0"/>
              </a:rPr>
              <a:t>      		В случае эпизодической агрессии на уроке можно сказать: «Положи руки на колени, возьми карандаш» и оказать помощь в выполнении задания. </a:t>
            </a:r>
          </a:p>
          <a:p>
            <a:pPr>
              <a:buNone/>
            </a:pPr>
            <a:endParaRPr lang="ru-RU" sz="2400" b="1"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306282354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88640"/>
            <a:ext cx="8147248" cy="6120720"/>
          </a:xfrm>
        </p:spPr>
        <p:txBody>
          <a:bodyPr>
            <a:normAutofit fontScale="25000" lnSpcReduction="20000"/>
          </a:bodyPr>
          <a:lstStyle/>
          <a:p>
            <a:pPr lvl="0">
              <a:buNone/>
            </a:pPr>
            <a:r>
              <a:rPr lang="ru-RU" sz="3600" i="1" dirty="0" smtClean="0">
                <a:latin typeface="Times New Roman" pitchFamily="18" charset="0"/>
                <a:cs typeface="Times New Roman" pitchFamily="18" charset="0"/>
              </a:rPr>
              <a:t>   </a:t>
            </a:r>
            <a:r>
              <a:rPr lang="ru-RU" sz="7200" b="1" dirty="0" smtClean="0">
                <a:latin typeface="Times New Roman" pitchFamily="18" charset="0"/>
                <a:cs typeface="Times New Roman" pitchFamily="18" charset="0"/>
              </a:rPr>
              <a:t>2) Обучение альтернативным адекватным способам выражения недовольства или привлечения внимания.  </a:t>
            </a:r>
            <a:endParaRPr lang="ru-RU" sz="7200" dirty="0" smtClean="0">
              <a:latin typeface="Times New Roman" pitchFamily="18" charset="0"/>
              <a:cs typeface="Times New Roman" pitchFamily="18" charset="0"/>
            </a:endParaRPr>
          </a:p>
          <a:p>
            <a:pPr>
              <a:buNone/>
            </a:pPr>
            <a:r>
              <a:rPr lang="ru-RU" sz="7200" dirty="0" smtClean="0">
                <a:latin typeface="Times New Roman" pitchFamily="18" charset="0"/>
                <a:cs typeface="Times New Roman" pitchFamily="18" charset="0"/>
              </a:rPr>
              <a:t>     Заменить агрессивное поведение </a:t>
            </a:r>
            <a:r>
              <a:rPr lang="ru-RU" sz="7200" u="sng" dirty="0" smtClean="0">
                <a:latin typeface="Times New Roman" pitchFamily="18" charset="0"/>
                <a:cs typeface="Times New Roman" pitchFamily="18" charset="0"/>
              </a:rPr>
              <a:t>адекватными просьбами и сигналами</a:t>
            </a:r>
            <a:r>
              <a:rPr lang="ru-RU" sz="7200" dirty="0" smtClean="0">
                <a:latin typeface="Times New Roman" pitchFamily="18" charset="0"/>
                <a:cs typeface="Times New Roman" pitchFamily="18" charset="0"/>
              </a:rPr>
              <a:t>: обучение фразам «Помоги», «Устал», «Не хочу» и т.п. </a:t>
            </a:r>
          </a:p>
          <a:p>
            <a:pPr>
              <a:buNone/>
            </a:pPr>
            <a:r>
              <a:rPr lang="ru-RU" sz="7200" dirty="0" smtClean="0">
                <a:latin typeface="Times New Roman" pitchFamily="18" charset="0"/>
                <a:cs typeface="Times New Roman" pitchFamily="18" charset="0"/>
              </a:rPr>
              <a:t>     Учить детей на переменах играть в веселые игры (в мяч, в мыльные пузыри и т.п.); организовывать хороводные, подвижные игры  -  для того, чтобы ребенок получал позитивный опыт контакта со сверстниками и эмоционального внимания с их стороны. </a:t>
            </a:r>
          </a:p>
          <a:p>
            <a:pPr>
              <a:buNone/>
            </a:pPr>
            <a:endParaRPr lang="ru-RU" sz="7200" dirty="0" smtClean="0">
              <a:latin typeface="Times New Roman" pitchFamily="18" charset="0"/>
              <a:cs typeface="Times New Roman" pitchFamily="18" charset="0"/>
            </a:endParaRPr>
          </a:p>
          <a:p>
            <a:pPr lvl="0">
              <a:buNone/>
            </a:pPr>
            <a:r>
              <a:rPr lang="ru-RU" sz="7200" b="1" dirty="0" smtClean="0"/>
              <a:t>   </a:t>
            </a:r>
            <a:r>
              <a:rPr lang="ru-RU" sz="7200" b="1" dirty="0" smtClean="0">
                <a:latin typeface="Times New Roman" pitchFamily="18" charset="0"/>
                <a:cs typeface="Times New Roman" pitchFamily="18" charset="0"/>
              </a:rPr>
              <a:t>3) Предотвращение ситуаций, ведущих к появлению агрессии. </a:t>
            </a:r>
            <a:endParaRPr lang="ru-RU" sz="7200" dirty="0" smtClean="0">
              <a:latin typeface="Times New Roman" pitchFamily="18" charset="0"/>
              <a:cs typeface="Times New Roman" pitchFamily="18" charset="0"/>
            </a:endParaRPr>
          </a:p>
          <a:p>
            <a:pPr>
              <a:buNone/>
            </a:pPr>
            <a:r>
              <a:rPr lang="ru-RU" sz="7200" dirty="0" smtClean="0">
                <a:latin typeface="Times New Roman" pitchFamily="18" charset="0"/>
                <a:cs typeface="Times New Roman" pitchFamily="18" charset="0"/>
              </a:rPr>
              <a:t>      Провоцировать агрессию могут трудные и непонятные задания.</a:t>
            </a:r>
          </a:p>
          <a:p>
            <a:pPr>
              <a:buNone/>
            </a:pPr>
            <a:r>
              <a:rPr lang="ru-RU" sz="7200" dirty="0" smtClean="0">
                <a:latin typeface="Times New Roman" pitchFamily="18" charset="0"/>
                <a:cs typeface="Times New Roman" pitchFamily="18" charset="0"/>
              </a:rPr>
              <a:t>     Предотвращению агрессии со стороны ученика помогут:</a:t>
            </a:r>
          </a:p>
          <a:p>
            <a:r>
              <a:rPr lang="ru-RU" sz="7200" dirty="0" smtClean="0">
                <a:latin typeface="Times New Roman" pitchFamily="18" charset="0"/>
                <a:cs typeface="Times New Roman" pitchFamily="18" charset="0"/>
              </a:rPr>
              <a:t>     использование наглядных материалов, </a:t>
            </a:r>
          </a:p>
          <a:p>
            <a:r>
              <a:rPr lang="ru-RU" sz="7200" dirty="0" smtClean="0">
                <a:latin typeface="Times New Roman" pitchFamily="18" charset="0"/>
                <a:cs typeface="Times New Roman" pitchFamily="18" charset="0"/>
              </a:rPr>
              <a:t>     правильная постановка задач, </a:t>
            </a:r>
          </a:p>
          <a:p>
            <a:r>
              <a:rPr lang="ru-RU" sz="7200" dirty="0" smtClean="0">
                <a:latin typeface="Times New Roman" pitchFamily="18" charset="0"/>
                <a:cs typeface="Times New Roman" pitchFamily="18" charset="0"/>
              </a:rPr>
              <a:t>     использование принципа «от простого- к сложному».</a:t>
            </a:r>
          </a:p>
          <a:p>
            <a:pPr>
              <a:buNone/>
            </a:pPr>
            <a:r>
              <a:rPr lang="ru-RU" sz="7200" b="1" dirty="0">
                <a:latin typeface="Times New Roman" pitchFamily="18" charset="0"/>
                <a:cs typeface="Times New Roman" pitchFamily="18" charset="0"/>
              </a:rPr>
              <a:t> </a:t>
            </a:r>
            <a:r>
              <a:rPr lang="ru-RU" sz="7200" b="1" dirty="0" smtClean="0">
                <a:latin typeface="Times New Roman" pitchFamily="18" charset="0"/>
                <a:cs typeface="Times New Roman" pitchFamily="18" charset="0"/>
              </a:rPr>
              <a:t>   4) Медикаментозная коррекция.</a:t>
            </a:r>
            <a:endParaRPr lang="ru-RU" sz="7200" dirty="0"/>
          </a:p>
        </p:txBody>
      </p:sp>
    </p:spTree>
    <p:extLst>
      <p:ext uri="{BB962C8B-B14F-4D97-AF65-F5344CB8AC3E}">
        <p14:creationId xmlns:p14="http://schemas.microsoft.com/office/powerpoint/2010/main" xmlns="" val="30628235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357166"/>
            <a:ext cx="8258204" cy="5952194"/>
          </a:xfrm>
        </p:spPr>
        <p:txBody>
          <a:bodyPr>
            <a:normAutofit/>
          </a:bodyPr>
          <a:lstStyle/>
          <a:p>
            <a:pPr lvl="0" algn="ctr">
              <a:buNone/>
            </a:pPr>
            <a:r>
              <a:rPr lang="ru-RU" sz="24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8. </a:t>
            </a:r>
            <a:r>
              <a:rPr lang="ru-RU" sz="2400" b="1" dirty="0" err="1"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Самоагрессия</a:t>
            </a:r>
            <a:endParaRPr lang="ru-RU" sz="24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buNone/>
            </a:pPr>
            <a:endParaRPr lang="ru-RU" dirty="0" smtClean="0">
              <a:latin typeface="Times New Roman" pitchFamily="18" charset="0"/>
              <a:cs typeface="Times New Roman" pitchFamily="18" charset="0"/>
            </a:endParaRPr>
          </a:p>
          <a:p>
            <a:pPr>
              <a:buNone/>
            </a:pPr>
            <a:r>
              <a:rPr lang="ru-RU" sz="2400" dirty="0" smtClean="0">
                <a:latin typeface="Times New Roman" pitchFamily="18" charset="0"/>
                <a:cs typeface="Times New Roman" pitchFamily="18" charset="0"/>
              </a:rPr>
              <a:t>      </a:t>
            </a:r>
            <a:r>
              <a:rPr lang="ru-RU" sz="2000" u="sng" dirty="0" smtClean="0">
                <a:latin typeface="Times New Roman" pitchFamily="18" charset="0"/>
                <a:cs typeface="Times New Roman" pitchFamily="18" charset="0"/>
              </a:rPr>
              <a:t>Корректируемое поведение:</a:t>
            </a:r>
            <a:r>
              <a:rPr lang="ru-RU" sz="2000" dirty="0" smtClean="0">
                <a:latin typeface="Times New Roman" pitchFamily="18" charset="0"/>
                <a:cs typeface="Times New Roman" pitchFamily="18" charset="0"/>
              </a:rPr>
              <a:t> </a:t>
            </a:r>
          </a:p>
          <a:p>
            <a:pPr>
              <a:buNone/>
            </a:pPr>
            <a:r>
              <a:rPr lang="ru-RU" sz="2000" dirty="0" smtClean="0">
                <a:latin typeface="Times New Roman" pitchFamily="18" charset="0"/>
                <a:cs typeface="Times New Roman" pitchFamily="18" charset="0"/>
              </a:rPr>
              <a:t>       В течение дня имеют место неоднократные эпизоды, когда ребенок проявляет по отношению к себе следующие виды поведения: бьет, кусает, щипает, целенаправленно ударяется о стену головой или другими частями тела. </a:t>
            </a:r>
          </a:p>
          <a:p>
            <a:endParaRPr lang="ru-RU"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a:t>
            </a:r>
            <a:r>
              <a:rPr lang="ru-RU" sz="2000" u="sng" dirty="0" smtClean="0">
                <a:latin typeface="Times New Roman" pitchFamily="18" charset="0"/>
                <a:cs typeface="Times New Roman" pitchFamily="18" charset="0"/>
              </a:rPr>
              <a:t>Ожидаемый результат коррекции проблемного поведения:</a:t>
            </a:r>
            <a:endParaRPr lang="ru-RU" sz="20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Частота случаев проявления </a:t>
            </a:r>
            <a:r>
              <a:rPr lang="ru-RU" sz="2000" dirty="0" err="1" smtClean="0">
                <a:latin typeface="Times New Roman" pitchFamily="18" charset="0"/>
                <a:cs typeface="Times New Roman" pitchFamily="18" charset="0"/>
              </a:rPr>
              <a:t>самоагрессии</a:t>
            </a:r>
            <a:r>
              <a:rPr lang="ru-RU" sz="2000" dirty="0" smtClean="0">
                <a:latin typeface="Times New Roman" pitchFamily="18" charset="0"/>
                <a:cs typeface="Times New Roman" pitchFamily="18" charset="0"/>
              </a:rPr>
              <a:t> уменьшается; имеющиеся проявления не препятствуют обучению и пребыванию ребенка в коллективе.</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62823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107504" y="0"/>
            <a:ext cx="8928546" cy="6858000"/>
          </a:xfrm>
        </p:spPr>
        <p:txBody>
          <a:bodyPr>
            <a:normAutofit fontScale="47500" lnSpcReduction="20000"/>
          </a:bodyPr>
          <a:lstStyle/>
          <a:p>
            <a:pPr marL="137160" lvl="0" indent="0" algn="ctr">
              <a:buNone/>
            </a:pPr>
            <a:r>
              <a:rPr lang="ru-RU" b="1" dirty="0" smtClean="0"/>
              <a:t>	</a:t>
            </a:r>
          </a:p>
          <a:p>
            <a:pPr marL="137160" lvl="0" indent="0" algn="ctr">
              <a:buNone/>
            </a:pPr>
            <a:r>
              <a:rPr lang="ru-RU" sz="4400" dirty="0" smtClean="0">
                <a:solidFill>
                  <a:srgbClr val="002060"/>
                </a:solidFill>
                <a:latin typeface="Times New Roman" panose="02020603050405020304" pitchFamily="18" charset="0"/>
                <a:cs typeface="Times New Roman" panose="02020603050405020304" pitchFamily="18" charset="0"/>
              </a:rPr>
              <a:t>Стереотипии </a:t>
            </a:r>
            <a:r>
              <a:rPr lang="ru-RU" sz="4400" dirty="0" smtClean="0">
                <a:latin typeface="Times New Roman" panose="02020603050405020304" pitchFamily="18" charset="0"/>
                <a:cs typeface="Times New Roman" panose="02020603050405020304" pitchFamily="18" charset="0"/>
              </a:rPr>
              <a:t>- повторяющиеся</a:t>
            </a:r>
            <a:r>
              <a:rPr lang="ru-RU" sz="4400" dirty="0">
                <a:latin typeface="Times New Roman" panose="02020603050405020304" pitchFamily="18" charset="0"/>
                <a:cs typeface="Times New Roman" panose="02020603050405020304" pitchFamily="18" charset="0"/>
              </a:rPr>
              <a:t>, нефункциональные формы поведения </a:t>
            </a:r>
            <a:endParaRPr lang="ru-RU" sz="4400" dirty="0" smtClean="0">
              <a:latin typeface="Times New Roman" panose="02020603050405020304" pitchFamily="18" charset="0"/>
              <a:cs typeface="Times New Roman" panose="02020603050405020304" pitchFamily="18" charset="0"/>
            </a:endParaRPr>
          </a:p>
          <a:p>
            <a:pPr marL="137160" lvl="0" indent="0" algn="ctr">
              <a:buNone/>
            </a:pPr>
            <a:r>
              <a:rPr lang="ru-RU" sz="4400" dirty="0" smtClean="0">
                <a:latin typeface="Times New Roman" panose="02020603050405020304" pitchFamily="18" charset="0"/>
                <a:cs typeface="Times New Roman" panose="02020603050405020304" pitchFamily="18" charset="0"/>
              </a:rPr>
              <a:t>или деятельности </a:t>
            </a:r>
          </a:p>
          <a:p>
            <a:pPr marL="137160" lvl="0" indent="0">
              <a:buNone/>
            </a:pPr>
            <a:endParaRPr lang="ru-RU" sz="3400" dirty="0" smtClean="0">
              <a:latin typeface="Times New Roman" panose="02020603050405020304" pitchFamily="18" charset="0"/>
              <a:cs typeface="Times New Roman" panose="02020603050405020304" pitchFamily="18" charset="0"/>
            </a:endParaRPr>
          </a:p>
          <a:p>
            <a:r>
              <a:rPr lang="ru-RU" sz="3400" b="1" dirty="0" smtClean="0">
                <a:latin typeface="Times New Roman" panose="02020603050405020304" pitchFamily="18" charset="0"/>
                <a:cs typeface="Times New Roman" panose="02020603050405020304" pitchFamily="18" charset="0"/>
              </a:rPr>
              <a:t>двигательные</a:t>
            </a:r>
            <a:r>
              <a:rPr lang="ru-RU" sz="3400" dirty="0" smtClean="0">
                <a:latin typeface="Times New Roman" panose="02020603050405020304" pitchFamily="18" charset="0"/>
                <a:cs typeface="Times New Roman" panose="02020603050405020304" pitchFamily="18" charset="0"/>
              </a:rPr>
              <a:t> </a:t>
            </a:r>
            <a:r>
              <a:rPr lang="ru-RU" sz="3400" b="1" dirty="0">
                <a:latin typeface="Times New Roman" panose="02020603050405020304" pitchFamily="18" charset="0"/>
                <a:cs typeface="Times New Roman" panose="02020603050405020304" pitchFamily="18" charset="0"/>
              </a:rPr>
              <a:t>стереотипии </a:t>
            </a:r>
            <a:r>
              <a:rPr lang="ru-RU" sz="3400" dirty="0" smtClean="0">
                <a:latin typeface="Times New Roman" panose="02020603050405020304" pitchFamily="18" charset="0"/>
                <a:cs typeface="Times New Roman" panose="02020603050405020304" pitchFamily="18" charset="0"/>
              </a:rPr>
              <a:t>(Н: </a:t>
            </a:r>
            <a:r>
              <a:rPr lang="ru-RU" sz="3400" i="1" dirty="0" smtClean="0">
                <a:latin typeface="Times New Roman" panose="02020603050405020304" pitchFamily="18" charset="0"/>
                <a:cs typeface="Times New Roman" panose="02020603050405020304" pitchFamily="18" charset="0"/>
              </a:rPr>
              <a:t>прыжки</a:t>
            </a:r>
            <a:r>
              <a:rPr lang="ru-RU" sz="3400" i="1" dirty="0">
                <a:latin typeface="Times New Roman" panose="02020603050405020304" pitchFamily="18" charset="0"/>
                <a:cs typeface="Times New Roman" panose="02020603050405020304" pitchFamily="18" charset="0"/>
              </a:rPr>
              <a:t>, раскачивания, пробежки, хлопки, взмахивания, потряхивания руками, перебирание пальцами, вращение руками, хождение на носочках ), </a:t>
            </a:r>
            <a:r>
              <a:rPr lang="ru-RU" sz="3400" dirty="0">
                <a:latin typeface="Times New Roman" panose="02020603050405020304" pitchFamily="18" charset="0"/>
                <a:cs typeface="Times New Roman" panose="02020603050405020304" pitchFamily="18" charset="0"/>
              </a:rPr>
              <a:t>(</a:t>
            </a:r>
            <a:r>
              <a:rPr lang="ru-RU" sz="3400" b="1" dirty="0">
                <a:latin typeface="Times New Roman" panose="02020603050405020304" pitchFamily="18" charset="0"/>
                <a:cs typeface="Times New Roman" panose="02020603050405020304" pitchFamily="18" charset="0"/>
              </a:rPr>
              <a:t>оральные</a:t>
            </a:r>
            <a:r>
              <a:rPr lang="ru-RU" sz="3400" dirty="0">
                <a:latin typeface="Times New Roman" panose="02020603050405020304" pitchFamily="18" charset="0"/>
                <a:cs typeface="Times New Roman" panose="02020603050405020304" pitchFamily="18" charset="0"/>
              </a:rPr>
              <a:t>  стереотипии - </a:t>
            </a:r>
            <a:r>
              <a:rPr lang="ru-RU" sz="3400" i="1" dirty="0">
                <a:latin typeface="Times New Roman" panose="02020603050405020304" pitchFamily="18" charset="0"/>
                <a:cs typeface="Times New Roman" panose="02020603050405020304" pitchFamily="18" charset="0"/>
              </a:rPr>
              <a:t>беззвучные  повторяющиеся движения губами, языком</a:t>
            </a:r>
            <a:r>
              <a:rPr lang="ru-RU" sz="3400" dirty="0" smtClean="0">
                <a:latin typeface="Times New Roman" panose="02020603050405020304" pitchFamily="18" charset="0"/>
                <a:cs typeface="Times New Roman" panose="02020603050405020304" pitchFamily="18" charset="0"/>
              </a:rPr>
              <a:t>)</a:t>
            </a:r>
            <a:endParaRPr lang="ru-RU" sz="3400" dirty="0">
              <a:latin typeface="Times New Roman" panose="02020603050405020304" pitchFamily="18" charset="0"/>
              <a:cs typeface="Times New Roman" panose="02020603050405020304" pitchFamily="18" charset="0"/>
            </a:endParaRPr>
          </a:p>
          <a:p>
            <a:r>
              <a:rPr lang="ru-RU" sz="3400" b="1" dirty="0">
                <a:latin typeface="Times New Roman" panose="02020603050405020304" pitchFamily="18" charset="0"/>
                <a:cs typeface="Times New Roman" panose="02020603050405020304" pitchFamily="18" charset="0"/>
              </a:rPr>
              <a:t>сенсорно-двигательные стереотипии </a:t>
            </a:r>
            <a:r>
              <a:rPr lang="ru-RU" sz="3400" b="1" dirty="0" smtClean="0">
                <a:latin typeface="Times New Roman" panose="02020603050405020304" pitchFamily="18" charset="0"/>
                <a:cs typeface="Times New Roman" panose="02020603050405020304" pitchFamily="18" charset="0"/>
              </a:rPr>
              <a:t>(</a:t>
            </a:r>
            <a:r>
              <a:rPr lang="ru-RU" sz="3400" dirty="0" smtClean="0">
                <a:latin typeface="Times New Roman" panose="02020603050405020304" pitchFamily="18" charset="0"/>
                <a:cs typeface="Times New Roman" panose="02020603050405020304" pitchFamily="18" charset="0"/>
              </a:rPr>
              <a:t>Н: </a:t>
            </a:r>
            <a:r>
              <a:rPr lang="ru-RU" sz="3400" i="1" dirty="0" smtClean="0">
                <a:latin typeface="Times New Roman" panose="02020603050405020304" pitchFamily="18" charset="0"/>
                <a:cs typeface="Times New Roman" panose="02020603050405020304" pitchFamily="18" charset="0"/>
              </a:rPr>
              <a:t>дети </a:t>
            </a:r>
            <a:r>
              <a:rPr lang="ru-RU" sz="3400" i="1" dirty="0">
                <a:latin typeface="Times New Roman" panose="02020603050405020304" pitchFamily="18" charset="0"/>
                <a:cs typeface="Times New Roman" panose="02020603050405020304" pitchFamily="18" charset="0"/>
              </a:rPr>
              <a:t>перебирают пальчиками у глаз; смотрят на руки; кружатся вокруг своей оси; надавливают пальцами на </a:t>
            </a:r>
            <a:r>
              <a:rPr lang="ru-RU" sz="3400" i="1" dirty="0" smtClean="0">
                <a:latin typeface="Times New Roman" panose="02020603050405020304" pitchFamily="18" charset="0"/>
                <a:cs typeface="Times New Roman" panose="02020603050405020304" pitchFamily="18" charset="0"/>
              </a:rPr>
              <a:t>глаза и т.п.)</a:t>
            </a:r>
            <a:endParaRPr lang="ru-RU" sz="3400" dirty="0">
              <a:latin typeface="Times New Roman" panose="02020603050405020304" pitchFamily="18" charset="0"/>
              <a:cs typeface="Times New Roman" panose="02020603050405020304" pitchFamily="18" charset="0"/>
            </a:endParaRPr>
          </a:p>
          <a:p>
            <a:r>
              <a:rPr lang="ru-RU" sz="3400" b="1" dirty="0">
                <a:latin typeface="Times New Roman" panose="02020603050405020304" pitchFamily="18" charset="0"/>
                <a:cs typeface="Times New Roman" panose="02020603050405020304" pitchFamily="18" charset="0"/>
              </a:rPr>
              <a:t>речевые стереотипии </a:t>
            </a:r>
            <a:r>
              <a:rPr lang="ru-RU" sz="3400" b="1" dirty="0" smtClean="0">
                <a:latin typeface="Times New Roman" panose="02020603050405020304" pitchFamily="18" charset="0"/>
                <a:cs typeface="Times New Roman" panose="02020603050405020304" pitchFamily="18" charset="0"/>
              </a:rPr>
              <a:t>(</a:t>
            </a:r>
            <a:r>
              <a:rPr lang="ru-RU" sz="3400" dirty="0" smtClean="0">
                <a:latin typeface="Times New Roman" panose="02020603050405020304" pitchFamily="18" charset="0"/>
                <a:cs typeface="Times New Roman" panose="02020603050405020304" pitchFamily="18" charset="0"/>
              </a:rPr>
              <a:t>Н: </a:t>
            </a:r>
            <a:r>
              <a:rPr lang="ru-RU" sz="3400" i="1" dirty="0" smtClean="0">
                <a:latin typeface="Times New Roman" panose="02020603050405020304" pitchFamily="18" charset="0"/>
                <a:cs typeface="Times New Roman" panose="02020603050405020304" pitchFamily="18" charset="0"/>
              </a:rPr>
              <a:t>повторяющиеся </a:t>
            </a:r>
            <a:r>
              <a:rPr lang="ru-RU" sz="3400" i="1" dirty="0">
                <a:latin typeface="Times New Roman" panose="02020603050405020304" pitchFamily="18" charset="0"/>
                <a:cs typeface="Times New Roman" panose="02020603050405020304" pitchFamily="18" charset="0"/>
              </a:rPr>
              <a:t>вокализации, слова, фразы</a:t>
            </a:r>
            <a:r>
              <a:rPr lang="ru-RU" sz="3400" i="1" dirty="0" smtClean="0">
                <a:latin typeface="Times New Roman" panose="02020603050405020304" pitchFamily="18" charset="0"/>
                <a:cs typeface="Times New Roman" panose="02020603050405020304" pitchFamily="18" charset="0"/>
              </a:rPr>
              <a:t>)</a:t>
            </a:r>
            <a:endParaRPr lang="ru-RU" sz="3400" dirty="0">
              <a:latin typeface="Times New Roman" panose="02020603050405020304" pitchFamily="18" charset="0"/>
              <a:cs typeface="Times New Roman" panose="02020603050405020304" pitchFamily="18" charset="0"/>
            </a:endParaRPr>
          </a:p>
          <a:p>
            <a:r>
              <a:rPr lang="ru-RU" sz="3400" b="1" dirty="0">
                <a:latin typeface="Times New Roman" panose="02020603050405020304" pitchFamily="18" charset="0"/>
                <a:cs typeface="Times New Roman" panose="02020603050405020304" pitchFamily="18" charset="0"/>
              </a:rPr>
              <a:t>действия с частями объектов или нефункциональными компонентами игрового материала </a:t>
            </a:r>
            <a:r>
              <a:rPr lang="ru-RU" sz="3400" b="1" dirty="0" smtClean="0">
                <a:latin typeface="Times New Roman" panose="02020603050405020304" pitchFamily="18" charset="0"/>
                <a:cs typeface="Times New Roman" panose="02020603050405020304" pitchFamily="18" charset="0"/>
              </a:rPr>
              <a:t>(</a:t>
            </a:r>
            <a:r>
              <a:rPr lang="ru-RU" sz="3400" dirty="0" smtClean="0">
                <a:latin typeface="Times New Roman" panose="02020603050405020304" pitchFamily="18" charset="0"/>
                <a:cs typeface="Times New Roman" panose="02020603050405020304" pitchFamily="18" charset="0"/>
              </a:rPr>
              <a:t>Н: </a:t>
            </a:r>
            <a:r>
              <a:rPr lang="ru-RU" sz="3400" i="1" dirty="0" smtClean="0">
                <a:latin typeface="Times New Roman" panose="02020603050405020304" pitchFamily="18" charset="0"/>
                <a:cs typeface="Times New Roman" panose="02020603050405020304" pitchFamily="18" charset="0"/>
              </a:rPr>
              <a:t>раскручивание </a:t>
            </a:r>
            <a:r>
              <a:rPr lang="ru-RU" sz="3400" i="1" dirty="0">
                <a:latin typeface="Times New Roman" panose="02020603050405020304" pitchFamily="18" charset="0"/>
                <a:cs typeface="Times New Roman" panose="02020603050405020304" pitchFamily="18" charset="0"/>
              </a:rPr>
              <a:t>колёс; пересыпание песка; переливание воды; открывание-закрывание глаз у кукол</a:t>
            </a:r>
            <a:r>
              <a:rPr lang="ru-RU" sz="3400" i="1" dirty="0" smtClean="0">
                <a:latin typeface="Times New Roman" panose="02020603050405020304" pitchFamily="18" charset="0"/>
                <a:cs typeface="Times New Roman" panose="02020603050405020304" pitchFamily="18" charset="0"/>
              </a:rPr>
              <a:t>)</a:t>
            </a:r>
            <a:endParaRPr lang="ru-RU" sz="3400" dirty="0">
              <a:latin typeface="Times New Roman" panose="02020603050405020304" pitchFamily="18" charset="0"/>
              <a:cs typeface="Times New Roman" panose="02020603050405020304" pitchFamily="18" charset="0"/>
            </a:endParaRPr>
          </a:p>
          <a:p>
            <a:r>
              <a:rPr lang="ru-RU" sz="3400" b="1" dirty="0">
                <a:latin typeface="Times New Roman" panose="02020603050405020304" pitchFamily="18" charset="0"/>
                <a:cs typeface="Times New Roman" panose="02020603050405020304" pitchFamily="18" charset="0"/>
              </a:rPr>
              <a:t>эмоционально-аффективные </a:t>
            </a:r>
            <a:r>
              <a:rPr lang="ru-RU" sz="3400" b="1" dirty="0" smtClean="0">
                <a:latin typeface="Times New Roman" panose="02020603050405020304" pitchFamily="18" charset="0"/>
                <a:cs typeface="Times New Roman" panose="02020603050405020304" pitchFamily="18" charset="0"/>
              </a:rPr>
              <a:t>стереотипии</a:t>
            </a:r>
            <a:r>
              <a:rPr lang="ru-RU" sz="3400" dirty="0">
                <a:latin typeface="Times New Roman" panose="02020603050405020304" pitchFamily="18" charset="0"/>
                <a:cs typeface="Times New Roman" panose="02020603050405020304" pitchFamily="18" charset="0"/>
              </a:rPr>
              <a:t> </a:t>
            </a:r>
            <a:r>
              <a:rPr lang="ru-RU" sz="3400" dirty="0" smtClean="0">
                <a:latin typeface="Times New Roman" panose="02020603050405020304" pitchFamily="18" charset="0"/>
                <a:cs typeface="Times New Roman" panose="02020603050405020304" pitchFamily="18" charset="0"/>
              </a:rPr>
              <a:t>(Н: </a:t>
            </a:r>
            <a:r>
              <a:rPr lang="ru-RU" sz="3400" i="1" dirty="0" smtClean="0">
                <a:latin typeface="Times New Roman" panose="02020603050405020304" pitchFamily="18" charset="0"/>
                <a:cs typeface="Times New Roman" panose="02020603050405020304" pitchFamily="18" charset="0"/>
              </a:rPr>
              <a:t>выполняются </a:t>
            </a:r>
            <a:r>
              <a:rPr lang="ru-RU" sz="3400" i="1" dirty="0">
                <a:latin typeface="Times New Roman" panose="02020603050405020304" pitchFamily="18" charset="0"/>
                <a:cs typeface="Times New Roman" panose="02020603050405020304" pitchFamily="18" charset="0"/>
              </a:rPr>
              <a:t>повторяющиеся действия, которые вызывают аффект либо у самого ребёнка, либо у других </a:t>
            </a:r>
            <a:r>
              <a:rPr lang="ru-RU" sz="3400" i="1" dirty="0" smtClean="0">
                <a:latin typeface="Times New Roman" panose="02020603050405020304" pitchFamily="18" charset="0"/>
                <a:cs typeface="Times New Roman" panose="02020603050405020304" pitchFamily="18" charset="0"/>
              </a:rPr>
              <a:t>людей</a:t>
            </a:r>
            <a:r>
              <a:rPr lang="ru-RU" sz="3400" i="1" dirty="0">
                <a:latin typeface="Times New Roman" panose="02020603050405020304" pitchFamily="18" charset="0"/>
                <a:cs typeface="Times New Roman" panose="02020603050405020304" pitchFamily="18" charset="0"/>
              </a:rPr>
              <a:t>)</a:t>
            </a:r>
            <a:endParaRPr lang="ru-RU" sz="3400" dirty="0">
              <a:latin typeface="Times New Roman" panose="02020603050405020304" pitchFamily="18" charset="0"/>
              <a:cs typeface="Times New Roman" panose="02020603050405020304" pitchFamily="18" charset="0"/>
            </a:endParaRPr>
          </a:p>
          <a:p>
            <a:r>
              <a:rPr lang="ru-RU" sz="3400" dirty="0">
                <a:latin typeface="Times New Roman" panose="02020603050405020304" pitchFamily="18" charset="0"/>
                <a:cs typeface="Times New Roman" panose="02020603050405020304" pitchFamily="18" charset="0"/>
              </a:rPr>
              <a:t> </a:t>
            </a:r>
            <a:r>
              <a:rPr lang="ru-RU" sz="3400" b="1" dirty="0">
                <a:latin typeface="Times New Roman" panose="02020603050405020304" pitchFamily="18" charset="0"/>
                <a:cs typeface="Times New Roman" panose="02020603050405020304" pitchFamily="18" charset="0"/>
              </a:rPr>
              <a:t>явно выраженные  специфические нефункциональные  ритуалы и </a:t>
            </a:r>
            <a:r>
              <a:rPr lang="ru-RU" sz="3400" b="1" dirty="0" smtClean="0">
                <a:latin typeface="Times New Roman" panose="02020603050405020304" pitchFamily="18" charset="0"/>
                <a:cs typeface="Times New Roman" panose="02020603050405020304" pitchFamily="18" charset="0"/>
              </a:rPr>
              <a:t>привычки </a:t>
            </a:r>
            <a:r>
              <a:rPr lang="ru-RU" sz="3400" dirty="0" smtClean="0">
                <a:latin typeface="Times New Roman" panose="02020603050405020304" pitchFamily="18" charset="0"/>
                <a:cs typeface="Times New Roman" panose="02020603050405020304" pitchFamily="18" charset="0"/>
              </a:rPr>
              <a:t>(Н: </a:t>
            </a:r>
            <a:r>
              <a:rPr lang="ru-RU" sz="3400" i="1" dirty="0" smtClean="0">
                <a:latin typeface="Times New Roman" panose="02020603050405020304" pitchFamily="18" charset="0"/>
                <a:cs typeface="Times New Roman" panose="02020603050405020304" pitchFamily="18" charset="0"/>
              </a:rPr>
              <a:t>ребёнок </a:t>
            </a:r>
            <a:r>
              <a:rPr lang="ru-RU" sz="3400" i="1" dirty="0">
                <a:latin typeface="Times New Roman" panose="02020603050405020304" pitchFamily="18" charset="0"/>
                <a:cs typeface="Times New Roman" panose="02020603050405020304" pitchFamily="18" charset="0"/>
              </a:rPr>
              <a:t>стремится, чтобы двери всегда оставались закрытыми или открытыми; обязательное следование одними и теми же маршрутами; ношение одной и той же одежды; одна и та же еда; ритуалы </a:t>
            </a:r>
            <a:r>
              <a:rPr lang="ru-RU" sz="3400" i="1" dirty="0" smtClean="0">
                <a:latin typeface="Times New Roman" panose="02020603050405020304" pitchFamily="18" charset="0"/>
                <a:cs typeface="Times New Roman" panose="02020603050405020304" pitchFamily="18" charset="0"/>
              </a:rPr>
              <a:t>отношений) </a:t>
            </a:r>
            <a:endParaRPr lang="ru-RU" sz="3400" dirty="0">
              <a:latin typeface="Times New Roman" panose="02020603050405020304" pitchFamily="18" charset="0"/>
              <a:cs typeface="Times New Roman" panose="02020603050405020304" pitchFamily="18" charset="0"/>
            </a:endParaRPr>
          </a:p>
          <a:p>
            <a:r>
              <a:rPr lang="ru-RU" sz="3400" b="1" dirty="0">
                <a:latin typeface="Times New Roman" panose="02020603050405020304" pitchFamily="18" charset="0"/>
                <a:cs typeface="Times New Roman" panose="02020603050405020304" pitchFamily="18" charset="0"/>
              </a:rPr>
              <a:t>активная деятельность по стереотипным и ограниченным видам </a:t>
            </a:r>
            <a:r>
              <a:rPr lang="ru-RU" sz="3400" b="1" dirty="0" smtClean="0">
                <a:latin typeface="Times New Roman" panose="02020603050405020304" pitchFamily="18" charset="0"/>
                <a:cs typeface="Times New Roman" panose="02020603050405020304" pitchFamily="18" charset="0"/>
              </a:rPr>
              <a:t>интересов </a:t>
            </a:r>
            <a:r>
              <a:rPr lang="ru-RU" sz="3400" dirty="0" smtClean="0">
                <a:latin typeface="Times New Roman" panose="02020603050405020304" pitchFamily="18" charset="0"/>
                <a:cs typeface="Times New Roman" panose="02020603050405020304" pitchFamily="18" charset="0"/>
              </a:rPr>
              <a:t> (</a:t>
            </a:r>
            <a:r>
              <a:rPr lang="ru-RU" sz="3400" i="1" dirty="0" smtClean="0">
                <a:latin typeface="Times New Roman" panose="02020603050405020304" pitchFamily="18" charset="0"/>
                <a:cs typeface="Times New Roman" panose="02020603050405020304" pitchFamily="18" charset="0"/>
              </a:rPr>
              <a:t>компьютерные </a:t>
            </a:r>
            <a:r>
              <a:rPr lang="ru-RU" sz="3400" i="1" dirty="0">
                <a:latin typeface="Times New Roman" panose="02020603050405020304" pitchFamily="18" charset="0"/>
                <a:cs typeface="Times New Roman" panose="02020603050405020304" pitchFamily="18" charset="0"/>
              </a:rPr>
              <a:t>игры; чтение книг на определённую тему и т.п</a:t>
            </a:r>
            <a:r>
              <a:rPr lang="ru-RU" sz="3400" i="1" dirty="0" smtClean="0">
                <a:latin typeface="Times New Roman" panose="02020603050405020304" pitchFamily="18" charset="0"/>
                <a:cs typeface="Times New Roman" panose="02020603050405020304" pitchFamily="18" charset="0"/>
              </a:rPr>
              <a:t>.)</a:t>
            </a:r>
            <a:endParaRPr lang="ru-RU" sz="3400" dirty="0">
              <a:latin typeface="Times New Roman" panose="02020603050405020304" pitchFamily="18" charset="0"/>
              <a:cs typeface="Times New Roman" panose="02020603050405020304" pitchFamily="18" charset="0"/>
            </a:endParaRPr>
          </a:p>
          <a:p>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123305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42852"/>
            <a:ext cx="8291264" cy="6454500"/>
          </a:xfrm>
        </p:spPr>
        <p:txBody>
          <a:bodyPr>
            <a:normAutofit/>
          </a:bodyPr>
          <a:lstStyle/>
          <a:p>
            <a:pPr lvl="0" algn="ctr">
              <a:buNone/>
            </a:pPr>
            <a:r>
              <a:rPr lang="ru-RU" sz="2400" b="1" dirty="0" smtClean="0">
                <a:solidFill>
                  <a:srgbClr val="0070C0"/>
                </a:solidFill>
                <a:latin typeface="Times New Roman" pitchFamily="18" charset="0"/>
                <a:cs typeface="Times New Roman" pitchFamily="18" charset="0"/>
              </a:rPr>
              <a:t>Способы коррекции </a:t>
            </a:r>
            <a:r>
              <a:rPr lang="ru-RU" sz="2400" b="1" dirty="0" err="1" smtClean="0">
                <a:solidFill>
                  <a:srgbClr val="0070C0"/>
                </a:solidFill>
                <a:latin typeface="Times New Roman" pitchFamily="18" charset="0"/>
                <a:cs typeface="Times New Roman" pitchFamily="18" charset="0"/>
              </a:rPr>
              <a:t>самоагрессии</a:t>
            </a:r>
            <a:endParaRPr lang="ru-RU" sz="2400" i="1" dirty="0" smtClean="0">
              <a:latin typeface="Times New Roman" pitchFamily="18" charset="0"/>
              <a:cs typeface="Times New Roman" pitchFamily="18" charset="0"/>
            </a:endParaRPr>
          </a:p>
          <a:p>
            <a:pPr lvl="0">
              <a:buNone/>
            </a:pPr>
            <a:r>
              <a:rPr lang="ru-RU" sz="2400" i="1"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1) Прерывание эпизода </a:t>
            </a:r>
            <a:r>
              <a:rPr lang="ru-RU" sz="2000" b="1" dirty="0" err="1" smtClean="0">
                <a:latin typeface="Times New Roman" pitchFamily="18" charset="0"/>
                <a:cs typeface="Times New Roman" pitchFamily="18" charset="0"/>
              </a:rPr>
              <a:t>самоагресии</a:t>
            </a:r>
            <a:r>
              <a:rPr lang="ru-RU" sz="2000" b="1" dirty="0" smtClean="0">
                <a:latin typeface="Times New Roman" pitchFamily="18" charset="0"/>
                <a:cs typeface="Times New Roman" pitchFamily="18" charset="0"/>
              </a:rPr>
              <a:t> с переключением на адекватное поведение. </a:t>
            </a:r>
            <a:endParaRPr lang="ru-RU" sz="2000" b="1" dirty="0" smtClean="0">
              <a:latin typeface="Times New Roman" pitchFamily="18" charset="0"/>
              <a:cs typeface="Times New Roman" pitchFamily="18" charset="0"/>
            </a:endParaRPr>
          </a:p>
          <a:p>
            <a:pPr lvl="0">
              <a:buNone/>
            </a:pPr>
            <a:endParaRPr lang="ru-RU" sz="2000" b="1"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Если эпизод </a:t>
            </a:r>
            <a:r>
              <a:rPr lang="ru-RU" sz="1800" dirty="0" err="1" smtClean="0">
                <a:latin typeface="Times New Roman" pitchFamily="18" charset="0"/>
                <a:cs typeface="Times New Roman" pitchFamily="18" charset="0"/>
              </a:rPr>
              <a:t>самоагрессии</a:t>
            </a:r>
            <a:r>
              <a:rPr lang="ru-RU" sz="1800" dirty="0" smtClean="0">
                <a:latin typeface="Times New Roman" pitchFamily="18" charset="0"/>
                <a:cs typeface="Times New Roman" pitchFamily="18" charset="0"/>
              </a:rPr>
              <a:t> краткий и не опасный для ребенка, то лучше его проигнорировать и постараться включить ребенка в какую-либо деятельность.  </a:t>
            </a:r>
          </a:p>
          <a:p>
            <a:pPr>
              <a:buNone/>
            </a:pPr>
            <a:r>
              <a:rPr lang="ru-RU" sz="1800" dirty="0" smtClean="0">
                <a:latin typeface="Times New Roman" pitchFamily="18" charset="0"/>
                <a:cs typeface="Times New Roman" pitchFamily="18" charset="0"/>
              </a:rPr>
              <a:t>       	Если </a:t>
            </a:r>
            <a:r>
              <a:rPr lang="ru-RU" sz="1800" dirty="0" err="1" smtClean="0">
                <a:latin typeface="Times New Roman" pitchFamily="18" charset="0"/>
                <a:cs typeface="Times New Roman" pitchFamily="18" charset="0"/>
              </a:rPr>
              <a:t>самоагрессия</a:t>
            </a:r>
            <a:r>
              <a:rPr lang="ru-RU" sz="1800" dirty="0" smtClean="0">
                <a:latin typeface="Times New Roman" pitchFamily="18" charset="0"/>
                <a:cs typeface="Times New Roman" pitchFamily="18" charset="0"/>
              </a:rPr>
              <a:t> длится более одной-двух секунд, то необходимо удержать ребенка от данного поведения. Лучше делать это мягко и ненавязчиво, например, что-то вложить ему в руку (например, массажный мячик), быстро дать какое-то интересное задание. </a:t>
            </a:r>
          </a:p>
          <a:p>
            <a:pPr>
              <a:buNone/>
            </a:pPr>
            <a:r>
              <a:rPr lang="ru-RU" sz="1800" dirty="0" smtClean="0">
                <a:latin typeface="Times New Roman" pitchFamily="18" charset="0"/>
                <a:cs typeface="Times New Roman" pitchFamily="18" charset="0"/>
              </a:rPr>
              <a:t>        	Если </a:t>
            </a:r>
            <a:r>
              <a:rPr lang="ru-RU" sz="1800" dirty="0" err="1" smtClean="0">
                <a:latin typeface="Times New Roman" pitchFamily="18" charset="0"/>
                <a:cs typeface="Times New Roman" pitchFamily="18" charset="0"/>
              </a:rPr>
              <a:t>самоагрессия</a:t>
            </a:r>
            <a:r>
              <a:rPr lang="ru-RU" sz="1800" dirty="0" smtClean="0">
                <a:latin typeface="Times New Roman" pitchFamily="18" charset="0"/>
                <a:cs typeface="Times New Roman" pitchFamily="18" charset="0"/>
              </a:rPr>
              <a:t> сильная и длительная, приходится отвести ребенка в уединенное место и удерживать его некоторое время до тех пор, пока он успокоится (способы удерживания обсудить с родителями).  После этого предложить несложные задания, а затем вернуть в исходную ситуацию.</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628235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404664"/>
            <a:ext cx="8258204" cy="5904696"/>
          </a:xfrm>
        </p:spPr>
        <p:txBody>
          <a:bodyPr>
            <a:normAutofit/>
          </a:bodyPr>
          <a:lstStyle/>
          <a:p>
            <a:pPr lvl="0">
              <a:buNone/>
            </a:pPr>
            <a:r>
              <a:rPr lang="ru-RU" sz="2400" i="1" dirty="0" smtClean="0"/>
              <a:t>      </a:t>
            </a:r>
            <a:r>
              <a:rPr lang="ru-RU" sz="2000" b="1" dirty="0" smtClean="0">
                <a:latin typeface="Times New Roman" pitchFamily="18" charset="0"/>
                <a:cs typeface="Times New Roman" pitchFamily="18" charset="0"/>
              </a:rPr>
              <a:t>2) Предотвращение ситуаций, приводящих к </a:t>
            </a:r>
            <a:r>
              <a:rPr lang="ru-RU" sz="2000" b="1" dirty="0" err="1" smtClean="0">
                <a:latin typeface="Times New Roman" pitchFamily="18" charset="0"/>
                <a:cs typeface="Times New Roman" pitchFamily="18" charset="0"/>
              </a:rPr>
              <a:t>самоагрессии</a:t>
            </a:r>
            <a:r>
              <a:rPr lang="ru-RU" sz="2000" b="1" dirty="0" smtClean="0">
                <a:latin typeface="Times New Roman" pitchFamily="18" charset="0"/>
                <a:cs typeface="Times New Roman" pitchFamily="18" charset="0"/>
              </a:rPr>
              <a:t>. </a:t>
            </a:r>
          </a:p>
          <a:p>
            <a:pPr>
              <a:buNone/>
            </a:pPr>
            <a:r>
              <a:rPr lang="ru-RU" sz="2000" dirty="0" smtClean="0">
                <a:latin typeface="Times New Roman" pitchFamily="18" charset="0"/>
                <a:cs typeface="Times New Roman" pitchFamily="18" charset="0"/>
              </a:rPr>
              <a:t>       Для детей, склонных к </a:t>
            </a:r>
            <a:r>
              <a:rPr lang="ru-RU" sz="2000" dirty="0" err="1" smtClean="0">
                <a:latin typeface="Times New Roman" pitchFamily="18" charset="0"/>
                <a:cs typeface="Times New Roman" pitchFamily="18" charset="0"/>
              </a:rPr>
              <a:t>самоагрессии</a:t>
            </a:r>
            <a:r>
              <a:rPr lang="ru-RU" sz="2000" dirty="0" smtClean="0">
                <a:latin typeface="Times New Roman" pitchFamily="18" charset="0"/>
                <a:cs typeface="Times New Roman" pitchFamily="18" charset="0"/>
              </a:rPr>
              <a:t>, часто характерна повышенная эмоциональная чувствительность (</a:t>
            </a:r>
            <a:r>
              <a:rPr lang="ru-RU" sz="2000" dirty="0" err="1" smtClean="0">
                <a:latin typeface="Times New Roman" pitchFamily="18" charset="0"/>
                <a:cs typeface="Times New Roman" pitchFamily="18" charset="0"/>
              </a:rPr>
              <a:t>самоагрессия</a:t>
            </a:r>
            <a:r>
              <a:rPr lang="ru-RU" sz="2000" dirty="0" smtClean="0">
                <a:latin typeface="Times New Roman" pitchFamily="18" charset="0"/>
                <a:cs typeface="Times New Roman" pitchFamily="18" charset="0"/>
              </a:rPr>
              <a:t> - реакция на конфликтные ситуации, на трудности в обучении и общении). </a:t>
            </a:r>
          </a:p>
          <a:p>
            <a:pPr>
              <a:buNone/>
            </a:pPr>
            <a:r>
              <a:rPr lang="ru-RU" sz="2000" dirty="0">
                <a:latin typeface="Times New Roman" pitchFamily="18" charset="0"/>
                <a:cs typeface="Times New Roman" pitchFamily="18" charset="0"/>
              </a:rPr>
              <a:t> </a:t>
            </a:r>
            <a:r>
              <a:rPr lang="ru-RU" sz="2000" dirty="0" smtClean="0">
                <a:latin typeface="Times New Roman" pitchFamily="18" charset="0"/>
                <a:cs typeface="Times New Roman" pitchFamily="18" charset="0"/>
              </a:rPr>
              <a:t>      Поэтому необходимо продумать день такого ребенка, стараясь дозировать нагрузку, вводить в занятия приятные и релаксирующие моменты.</a:t>
            </a:r>
          </a:p>
          <a:p>
            <a:pPr>
              <a:buNone/>
            </a:pPr>
            <a:endParaRPr lang="ru-RU" sz="2000" dirty="0" smtClean="0">
              <a:latin typeface="Times New Roman" pitchFamily="18" charset="0"/>
              <a:cs typeface="Times New Roman" pitchFamily="18" charset="0"/>
            </a:endParaRPr>
          </a:p>
          <a:p>
            <a:pPr lvl="0">
              <a:buNone/>
            </a:pPr>
            <a:r>
              <a:rPr lang="ru-RU" sz="2000" b="1" dirty="0" smtClean="0">
                <a:latin typeface="Times New Roman" pitchFamily="18" charset="0"/>
                <a:cs typeface="Times New Roman" pitchFamily="18" charset="0"/>
              </a:rPr>
              <a:t>      3) Медикаментозная терапия </a:t>
            </a:r>
            <a:r>
              <a:rPr lang="ru-RU" sz="2000" dirty="0" smtClean="0">
                <a:latin typeface="Times New Roman" pitchFamily="18" charset="0"/>
                <a:cs typeface="Times New Roman" pitchFamily="18" charset="0"/>
              </a:rPr>
              <a:t>незаменима при коррекции </a:t>
            </a:r>
            <a:r>
              <a:rPr lang="ru-RU" sz="2000" dirty="0" err="1" smtClean="0">
                <a:latin typeface="Times New Roman" pitchFamily="18" charset="0"/>
                <a:cs typeface="Times New Roman" pitchFamily="18" charset="0"/>
              </a:rPr>
              <a:t>самоагрессии</a:t>
            </a:r>
            <a:r>
              <a:rPr lang="ru-RU" sz="2000" dirty="0" smtClean="0">
                <a:latin typeface="Times New Roman" pitchFamily="18" charset="0"/>
                <a:cs typeface="Times New Roman" pitchFamily="18" charset="0"/>
              </a:rPr>
              <a:t>. В некоторых случаях допустимо прервать занятия для купирования особо острых симптомов данного поведения.</a:t>
            </a:r>
          </a:p>
          <a:p>
            <a:pPr>
              <a:buNone/>
            </a:pPr>
            <a:endParaRPr lang="ru-RU" sz="2400" dirty="0" smtClean="0"/>
          </a:p>
          <a:p>
            <a:endParaRPr lang="ru-RU" sz="2400" dirty="0"/>
          </a:p>
        </p:txBody>
      </p:sp>
    </p:spTree>
    <p:extLst>
      <p:ext uri="{BB962C8B-B14F-4D97-AF65-F5344CB8AC3E}">
        <p14:creationId xmlns:p14="http://schemas.microsoft.com/office/powerpoint/2010/main" xmlns="" val="30628235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268760"/>
            <a:ext cx="8064895" cy="584995"/>
          </a:xfrm>
        </p:spPr>
        <p:txBody>
          <a:bodyPr>
            <a:normAutofit/>
          </a:bodyPr>
          <a:lstStyle/>
          <a:p>
            <a:pPr algn="ctr"/>
            <a:r>
              <a:rPr lang="ru-RU" sz="2800" b="1" dirty="0" smtClean="0">
                <a:solidFill>
                  <a:srgbClr val="0070C0"/>
                </a:solidFill>
                <a:latin typeface="Times New Roman" panose="02020603050405020304" pitchFamily="18" charset="0"/>
                <a:cs typeface="Times New Roman" panose="02020603050405020304" pitchFamily="18" charset="0"/>
              </a:rPr>
              <a:t>БЛАГОДАРИМ за </a:t>
            </a:r>
            <a:r>
              <a:rPr lang="ru-RU" sz="2800" b="1" dirty="0" smtClean="0">
                <a:solidFill>
                  <a:srgbClr val="0070C0"/>
                </a:solidFill>
                <a:latin typeface="Times New Roman" panose="02020603050405020304" pitchFamily="18" charset="0"/>
                <a:cs typeface="Times New Roman" panose="02020603050405020304" pitchFamily="18" charset="0"/>
              </a:rPr>
              <a:t>внимание!</a:t>
            </a:r>
            <a:endParaRPr lang="ru-RU" sz="28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015246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179512" y="188913"/>
            <a:ext cx="8856538" cy="6912495"/>
          </a:xfrm>
        </p:spPr>
        <p:txBody>
          <a:bodyPr>
            <a:normAutofit/>
          </a:bodyPr>
          <a:lstStyle/>
          <a:p>
            <a:pPr marL="137160" indent="0">
              <a:buNone/>
            </a:pPr>
            <a:r>
              <a:rPr lang="ru-RU" dirty="0" smtClean="0">
                <a:solidFill>
                  <a:srgbClr val="002060"/>
                </a:solidFill>
                <a:latin typeface="Times New Roman" pitchFamily="18" charset="0"/>
                <a:cs typeface="Times New Roman" pitchFamily="18" charset="0"/>
              </a:rPr>
              <a:t>Неадекватные </a:t>
            </a:r>
            <a:r>
              <a:rPr lang="ru-RU" dirty="0">
                <a:solidFill>
                  <a:srgbClr val="002060"/>
                </a:solidFill>
                <a:latin typeface="Times New Roman" pitchFamily="18" charset="0"/>
                <a:cs typeface="Times New Roman" pitchFamily="18" charset="0"/>
              </a:rPr>
              <a:t>крик, смех, </a:t>
            </a:r>
            <a:r>
              <a:rPr lang="ru-RU" dirty="0" smtClean="0">
                <a:solidFill>
                  <a:srgbClr val="002060"/>
                </a:solidFill>
                <a:latin typeface="Times New Roman" pitchFamily="18" charset="0"/>
                <a:cs typeface="Times New Roman" pitchFamily="18" charset="0"/>
              </a:rPr>
              <a:t>плач – </a:t>
            </a:r>
            <a:r>
              <a:rPr lang="ru-RU" dirty="0" smtClean="0">
                <a:latin typeface="Times New Roman" panose="02020603050405020304" pitchFamily="18" charset="0"/>
                <a:cs typeface="Times New Roman" panose="02020603050405020304" pitchFamily="18" charset="0"/>
              </a:rPr>
              <a:t>не </a:t>
            </a:r>
            <a:r>
              <a:rPr lang="ru-RU" dirty="0">
                <a:latin typeface="Times New Roman" panose="02020603050405020304" pitchFamily="18" charset="0"/>
                <a:cs typeface="Times New Roman" panose="02020603050405020304" pitchFamily="18" charset="0"/>
              </a:rPr>
              <a:t>соответствуют той социальной ситуации, в которой </a:t>
            </a:r>
            <a:r>
              <a:rPr lang="ru-RU" dirty="0" smtClean="0">
                <a:latin typeface="Times New Roman" panose="02020603050405020304" pitchFamily="18" charset="0"/>
                <a:cs typeface="Times New Roman" panose="02020603050405020304" pitchFamily="18" charset="0"/>
              </a:rPr>
              <a:t>это наблюдается</a:t>
            </a:r>
            <a:r>
              <a:rPr lang="ru-RU" sz="2400" dirty="0" smtClean="0">
                <a:latin typeface="Times New Roman" panose="02020603050405020304" pitchFamily="18" charset="0"/>
                <a:cs typeface="Times New Roman" panose="02020603050405020304" pitchFamily="18" charset="0"/>
              </a:rPr>
              <a:t> </a:t>
            </a:r>
            <a:r>
              <a:rPr lang="ru-RU" sz="2000" i="1" dirty="0" smtClean="0">
                <a:latin typeface="Times New Roman" panose="02020603050405020304" pitchFamily="18" charset="0"/>
                <a:cs typeface="Times New Roman" panose="02020603050405020304" pitchFamily="18" charset="0"/>
              </a:rPr>
              <a:t>(Н: во </a:t>
            </a:r>
            <a:r>
              <a:rPr lang="ru-RU" sz="2000" i="1" dirty="0">
                <a:latin typeface="Times New Roman" panose="02020603050405020304" pitchFamily="18" charset="0"/>
                <a:cs typeface="Times New Roman" panose="02020603050405020304" pitchFamily="18" charset="0"/>
              </a:rPr>
              <a:t>время приема пищи ребенок начинает кричать. Внешних </a:t>
            </a:r>
            <a:r>
              <a:rPr lang="ru-RU" sz="2000" i="1" dirty="0" smtClean="0">
                <a:latin typeface="Times New Roman" panose="02020603050405020304" pitchFamily="18" charset="0"/>
                <a:cs typeface="Times New Roman" panose="02020603050405020304" pitchFamily="18" charset="0"/>
              </a:rPr>
              <a:t>причин </a:t>
            </a:r>
            <a:r>
              <a:rPr lang="ru-RU" sz="2000" i="1" dirty="0">
                <a:latin typeface="Times New Roman" panose="02020603050405020304" pitchFamily="18" charset="0"/>
                <a:cs typeface="Times New Roman" panose="02020603050405020304" pitchFamily="18" charset="0"/>
              </a:rPr>
              <a:t>крика нет. Это неадекватный </a:t>
            </a:r>
            <a:r>
              <a:rPr lang="ru-RU" sz="2000" i="1" dirty="0" smtClean="0">
                <a:latin typeface="Times New Roman" panose="02020603050405020304" pitchFamily="18" charset="0"/>
                <a:cs typeface="Times New Roman" panose="02020603050405020304" pitchFamily="18" charset="0"/>
              </a:rPr>
              <a:t>крик)</a:t>
            </a:r>
            <a:r>
              <a:rPr lang="ru-RU" sz="2000" i="1" dirty="0" smtClean="0"/>
              <a:t>. </a:t>
            </a:r>
          </a:p>
          <a:p>
            <a:pPr marL="137160" indent="0">
              <a:buNone/>
            </a:pPr>
            <a:endParaRPr lang="ru-RU" sz="2000" i="1" dirty="0">
              <a:latin typeface="Times New Roman" panose="02020603050405020304" pitchFamily="18" charset="0"/>
              <a:cs typeface="Times New Roman" panose="02020603050405020304" pitchFamily="18" charset="0"/>
            </a:endParaRPr>
          </a:p>
          <a:p>
            <a:pPr marL="137160" indent="0">
              <a:buNone/>
            </a:pPr>
            <a:r>
              <a:rPr lang="ru-RU" dirty="0" smtClean="0">
                <a:solidFill>
                  <a:srgbClr val="002060"/>
                </a:solidFill>
                <a:latin typeface="Times New Roman" panose="02020603050405020304" pitchFamily="18" charset="0"/>
                <a:cs typeface="Times New Roman" panose="02020603050405020304" pitchFamily="18" charset="0"/>
              </a:rPr>
              <a:t>Негативизм</a:t>
            </a:r>
            <a:r>
              <a:rPr lang="ru-RU" dirty="0" smtClean="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это отказ от участия в какой-либо деятельности. Он может возникать в ответ на требование или просьбу со стороны взрослого, проявляться в форме отказа от выполнения задания или от участия в игре и т.п. Виды поведения, сопровождающие негативизм, могут быть различными: агрессия, </a:t>
            </a:r>
            <a:r>
              <a:rPr lang="ru-RU" dirty="0" smtClean="0">
                <a:latin typeface="Times New Roman" panose="02020603050405020304" pitchFamily="18" charset="0"/>
                <a:cs typeface="Times New Roman" panose="02020603050405020304" pitchFamily="18" charset="0"/>
              </a:rPr>
              <a:t>крик</a:t>
            </a:r>
            <a:r>
              <a:rPr lang="ru-RU" dirty="0">
                <a:latin typeface="Times New Roman" panose="02020603050405020304" pitchFamily="18" charset="0"/>
                <a:cs typeface="Times New Roman" panose="02020603050405020304" pitchFamily="18" charset="0"/>
              </a:rPr>
              <a:t>, физическое сопротивление и </a:t>
            </a:r>
            <a:r>
              <a:rPr lang="ru-RU" dirty="0" smtClean="0">
                <a:latin typeface="Times New Roman" panose="02020603050405020304" pitchFamily="18" charset="0"/>
                <a:cs typeface="Times New Roman" panose="02020603050405020304" pitchFamily="18" charset="0"/>
              </a:rPr>
              <a:t>т.д.</a:t>
            </a:r>
          </a:p>
          <a:p>
            <a:pPr marL="137160" indent="0">
              <a:buNone/>
            </a:pPr>
            <a:endParaRPr lang="ru-RU" i="1" dirty="0" smtClean="0">
              <a:latin typeface="Times New Roman" panose="02020603050405020304" pitchFamily="18" charset="0"/>
              <a:cs typeface="Times New Roman" panose="02020603050405020304" pitchFamily="18" charset="0"/>
            </a:endParaRPr>
          </a:p>
          <a:p>
            <a:pPr marL="137160" indent="0">
              <a:buNone/>
            </a:pPr>
            <a:r>
              <a:rPr lang="ru-RU" dirty="0">
                <a:solidFill>
                  <a:srgbClr val="002060"/>
                </a:solidFill>
                <a:latin typeface="Times New Roman" panose="02020603050405020304" pitchFamily="18" charset="0"/>
                <a:cs typeface="Times New Roman" panose="02020603050405020304" pitchFamily="18" charset="0"/>
              </a:rPr>
              <a:t>А</a:t>
            </a:r>
            <a:r>
              <a:rPr lang="ru-RU" dirty="0" smtClean="0">
                <a:solidFill>
                  <a:srgbClr val="002060"/>
                </a:solidFill>
                <a:latin typeface="Times New Roman" panose="02020603050405020304" pitchFamily="18" charset="0"/>
                <a:cs typeface="Times New Roman" panose="02020603050405020304" pitchFamily="18" charset="0"/>
              </a:rPr>
              <a:t>ффективные вспышки </a:t>
            </a:r>
            <a:r>
              <a:rPr lang="ru-RU" dirty="0" smtClean="0">
                <a:latin typeface="Times New Roman" panose="02020603050405020304" pitchFamily="18" charset="0"/>
                <a:cs typeface="Times New Roman" panose="02020603050405020304" pitchFamily="18" charset="0"/>
              </a:rPr>
              <a:t>- ярко </a:t>
            </a:r>
            <a:r>
              <a:rPr lang="ru-RU" dirty="0">
                <a:latin typeface="Times New Roman" panose="02020603050405020304" pitchFamily="18" charset="0"/>
                <a:cs typeface="Times New Roman" panose="02020603050405020304" pitchFamily="18" charset="0"/>
              </a:rPr>
              <a:t>выраженные короткие эпизоды крика, плача, иногда – агрессии и </a:t>
            </a:r>
            <a:r>
              <a:rPr lang="ru-RU" dirty="0" err="1" smtClean="0">
                <a:latin typeface="Times New Roman" panose="02020603050405020304" pitchFamily="18" charset="0"/>
                <a:cs typeface="Times New Roman" panose="02020603050405020304" pitchFamily="18" charset="0"/>
              </a:rPr>
              <a:t>самоагрессии</a:t>
            </a:r>
            <a:r>
              <a:rPr lang="ru-RU" dirty="0">
                <a:latin typeface="Times New Roman" panose="02020603050405020304" pitchFamily="18" charset="0"/>
                <a:cs typeface="Times New Roman" panose="02020603050405020304" pitchFamily="18" charset="0"/>
              </a:rPr>
              <a:t>. </a:t>
            </a:r>
            <a:endParaRPr lang="ru-RU"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709992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179512" y="188913"/>
            <a:ext cx="8856538" cy="6912495"/>
          </a:xfrm>
        </p:spPr>
        <p:txBody>
          <a:bodyPr>
            <a:normAutofit/>
          </a:bodyPr>
          <a:lstStyle/>
          <a:p>
            <a:pPr marL="137160" indent="0">
              <a:buNone/>
            </a:pPr>
            <a:endParaRPr lang="ru-RU" sz="2400" b="1" dirty="0" smtClean="0">
              <a:solidFill>
                <a:srgbClr val="002060"/>
              </a:solidFill>
              <a:latin typeface="Times New Roman" panose="02020603050405020304" pitchFamily="18" charset="0"/>
              <a:cs typeface="Times New Roman" panose="02020603050405020304" pitchFamily="18" charset="0"/>
            </a:endParaRPr>
          </a:p>
          <a:p>
            <a:pPr marL="137160" indent="0">
              <a:buNone/>
            </a:pPr>
            <a:r>
              <a:rPr lang="ru-RU" dirty="0" smtClean="0">
                <a:solidFill>
                  <a:srgbClr val="002060"/>
                </a:solidFill>
                <a:latin typeface="Times New Roman" panose="02020603050405020304" pitchFamily="18" charset="0"/>
                <a:cs typeface="Times New Roman" panose="02020603050405020304" pitchFamily="18" charset="0"/>
              </a:rPr>
              <a:t>Агрессия</a:t>
            </a:r>
            <a:r>
              <a:rPr lang="ru-RU" dirty="0" smtClean="0">
                <a:latin typeface="Times New Roman" panose="02020603050405020304" pitchFamily="18" charset="0"/>
                <a:cs typeface="Times New Roman" panose="02020603050405020304" pitchFamily="18" charset="0"/>
              </a:rPr>
              <a:t> (ребёнок</a:t>
            </a:r>
            <a:r>
              <a:rPr lang="ru-RU" dirty="0">
                <a:latin typeface="Times New Roman" panose="02020603050405020304" pitchFamily="18" charset="0"/>
                <a:cs typeface="Times New Roman" panose="02020603050405020304" pitchFamily="18" charset="0"/>
              </a:rPr>
              <a:t>: бьет других людей (руками, ногами, головой и т.п.); кусает других людей или предметы; бросает предметы в других; щипается; вцепляется в волосы, одежду, руки; царапает; плюется; ругается (вербальная агрессия). </a:t>
            </a:r>
            <a:endParaRPr lang="ru-RU" dirty="0" smtClean="0">
              <a:latin typeface="Times New Roman" panose="02020603050405020304" pitchFamily="18" charset="0"/>
              <a:cs typeface="Times New Roman" panose="02020603050405020304" pitchFamily="18" charset="0"/>
            </a:endParaRPr>
          </a:p>
          <a:p>
            <a:pPr marL="137160" indent="0">
              <a:buNone/>
            </a:pPr>
            <a:endParaRPr lang="ru-RU" i="1" dirty="0" smtClean="0">
              <a:latin typeface="Times New Roman" panose="02020603050405020304" pitchFamily="18" charset="0"/>
              <a:cs typeface="Times New Roman" panose="02020603050405020304" pitchFamily="18" charset="0"/>
            </a:endParaRPr>
          </a:p>
          <a:p>
            <a:pPr marL="137160" indent="0">
              <a:buNone/>
            </a:pPr>
            <a:r>
              <a:rPr lang="ru-RU" dirty="0" err="1">
                <a:solidFill>
                  <a:srgbClr val="002060"/>
                </a:solidFill>
                <a:latin typeface="Times New Roman" panose="02020603050405020304" pitchFamily="18" charset="0"/>
                <a:cs typeface="Times New Roman" panose="02020603050405020304" pitchFamily="18" charset="0"/>
              </a:rPr>
              <a:t>Самоагрессия</a:t>
            </a:r>
            <a:r>
              <a:rPr lang="ru-RU" dirty="0">
                <a:solidFill>
                  <a:srgbClr val="002060"/>
                </a:solidFill>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(ребёнок </a:t>
            </a:r>
            <a:r>
              <a:rPr lang="ru-RU" dirty="0">
                <a:latin typeface="Times New Roman" panose="02020603050405020304" pitchFamily="18" charset="0"/>
                <a:cs typeface="Times New Roman" panose="02020603050405020304" pitchFamily="18" charset="0"/>
              </a:rPr>
              <a:t>бьёт себя (чаще всего по голове или по подбородку), ударяет себя другими предметами; бьётся о предметы (стены, поверхность стола и т.п.) или о других людей (о плечи, руки, голову); щипает, царапает, кусает себя и т.д.</a:t>
            </a:r>
          </a:p>
          <a:p>
            <a:pPr marL="137160" indent="0">
              <a:buNone/>
            </a:pPr>
            <a:endParaRPr lang="ru-RU"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086504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291264" cy="432048"/>
          </a:xfrm>
        </p:spPr>
        <p:txBody>
          <a:bodyPr>
            <a:normAutofit/>
          </a:bodyPr>
          <a:lstStyle/>
          <a:p>
            <a:r>
              <a:rPr lang="ru-RU" sz="2400" dirty="0" smtClean="0">
                <a:solidFill>
                  <a:srgbClr val="C00000"/>
                </a:solidFill>
                <a:latin typeface="Times New Roman" pitchFamily="18" charset="0"/>
                <a:cs typeface="Times New Roman" pitchFamily="18" charset="0"/>
              </a:rPr>
              <a:t>Корректируемые виды проблемного поведения</a:t>
            </a:r>
            <a:endParaRPr lang="ru-RU" sz="2400" dirty="0">
              <a:solidFill>
                <a:srgbClr val="C00000"/>
              </a:solidFill>
              <a:latin typeface="Times New Roman" pitchFamily="18" charset="0"/>
              <a:cs typeface="Times New Roman" pitchFamily="18" charset="0"/>
            </a:endParaRPr>
          </a:p>
        </p:txBody>
      </p:sp>
      <p:sp>
        <p:nvSpPr>
          <p:cNvPr id="3" name="Объект 2"/>
          <p:cNvSpPr>
            <a:spLocks noGrp="1"/>
          </p:cNvSpPr>
          <p:nvPr>
            <p:ph idx="1"/>
          </p:nvPr>
        </p:nvSpPr>
        <p:spPr>
          <a:xfrm>
            <a:off x="395536" y="692696"/>
            <a:ext cx="8291264" cy="6165304"/>
          </a:xfrm>
        </p:spPr>
        <p:txBody>
          <a:bodyPr>
            <a:normAutofit fontScale="32500" lnSpcReduction="20000"/>
          </a:bodyPr>
          <a:lstStyle/>
          <a:p>
            <a:pPr marL="137160" indent="0">
              <a:buNone/>
            </a:pPr>
            <a:endParaRPr lang="ru-RU" sz="4000" dirty="0" smtClean="0">
              <a:latin typeface="Times New Roman" pitchFamily="18" charset="0"/>
              <a:cs typeface="Times New Roman" pitchFamily="18" charset="0"/>
            </a:endParaRPr>
          </a:p>
          <a:p>
            <a:r>
              <a:rPr lang="ru-RU" sz="4900" dirty="0" smtClean="0">
                <a:latin typeface="Times New Roman" pitchFamily="18" charset="0"/>
                <a:cs typeface="Times New Roman" pitchFamily="18" charset="0"/>
              </a:rPr>
              <a:t>Стереотипии</a:t>
            </a:r>
          </a:p>
          <a:p>
            <a:r>
              <a:rPr lang="ru-RU" sz="4900" dirty="0" smtClean="0">
                <a:latin typeface="Times New Roman" pitchFamily="18" charset="0"/>
                <a:cs typeface="Times New Roman" pitchFamily="18" charset="0"/>
              </a:rPr>
              <a:t>Неадекватные крик </a:t>
            </a:r>
          </a:p>
          <a:p>
            <a:r>
              <a:rPr lang="ru-RU" sz="4900" dirty="0" smtClean="0">
                <a:latin typeface="Times New Roman" pitchFamily="18" charset="0"/>
                <a:cs typeface="Times New Roman" pitchFamily="18" charset="0"/>
              </a:rPr>
              <a:t>Неадекватный смех</a:t>
            </a:r>
          </a:p>
          <a:p>
            <a:r>
              <a:rPr lang="ru-RU" sz="4900" dirty="0" smtClean="0">
                <a:latin typeface="Times New Roman" pitchFamily="18" charset="0"/>
                <a:cs typeface="Times New Roman" pitchFamily="18" charset="0"/>
              </a:rPr>
              <a:t>Неадекватный плач</a:t>
            </a:r>
          </a:p>
          <a:p>
            <a:r>
              <a:rPr lang="ru-RU" sz="4900" dirty="0" smtClean="0">
                <a:latin typeface="Times New Roman" pitchFamily="18" charset="0"/>
                <a:cs typeface="Times New Roman" pitchFamily="18" charset="0"/>
              </a:rPr>
              <a:t>Физическое сопротивление</a:t>
            </a:r>
          </a:p>
          <a:p>
            <a:r>
              <a:rPr lang="ru-RU" sz="4900" dirty="0" smtClean="0">
                <a:latin typeface="Times New Roman" pitchFamily="18" charset="0"/>
                <a:cs typeface="Times New Roman" pitchFamily="18" charset="0"/>
              </a:rPr>
              <a:t>Невыполнение инструкций, направленных на прерывание социально неприемлемого поведения</a:t>
            </a:r>
          </a:p>
          <a:p>
            <a:r>
              <a:rPr lang="ru-RU" sz="4900" dirty="0" smtClean="0">
                <a:latin typeface="Times New Roman" pitchFamily="18" charset="0"/>
                <a:cs typeface="Times New Roman" pitchFamily="18" charset="0"/>
              </a:rPr>
              <a:t>Агрессия</a:t>
            </a:r>
          </a:p>
          <a:p>
            <a:r>
              <a:rPr lang="ru-RU" sz="4900" dirty="0" err="1" smtClean="0">
                <a:latin typeface="Times New Roman" panose="02020603050405020304" pitchFamily="18" charset="0"/>
                <a:cs typeface="Times New Roman" panose="02020603050405020304" pitchFamily="18" charset="0"/>
              </a:rPr>
              <a:t>Самоагрессия</a:t>
            </a:r>
            <a:endParaRPr lang="ru-RU" sz="4900" dirty="0" smtClean="0">
              <a:latin typeface="Times New Roman" pitchFamily="18" charset="0"/>
              <a:cs typeface="Times New Roman" pitchFamily="18" charset="0"/>
            </a:endParaRPr>
          </a:p>
          <a:p>
            <a:pPr marL="137160" indent="0">
              <a:buNone/>
            </a:pPr>
            <a:endParaRPr lang="ru-RU" sz="4900" dirty="0" smtClean="0">
              <a:latin typeface="Times New Roman" pitchFamily="18" charset="0"/>
              <a:cs typeface="Times New Roman" pitchFamily="18" charset="0"/>
            </a:endParaRPr>
          </a:p>
          <a:p>
            <a:pPr marL="137160" indent="0">
              <a:buNone/>
            </a:pPr>
            <a:r>
              <a:rPr lang="ru-RU" sz="4900" dirty="0" smtClean="0">
                <a:latin typeface="Times New Roman" pitchFamily="18" charset="0"/>
                <a:cs typeface="Times New Roman" pitchFamily="18" charset="0"/>
              </a:rPr>
              <a:t>Перечисленные </a:t>
            </a:r>
            <a:r>
              <a:rPr lang="ru-RU" sz="4900" dirty="0">
                <a:latin typeface="Times New Roman" pitchFamily="18" charset="0"/>
                <a:cs typeface="Times New Roman" pitchFamily="18" charset="0"/>
              </a:rPr>
              <a:t>виды поведения корректируются только в том случае, если они </a:t>
            </a:r>
            <a:r>
              <a:rPr lang="ru-RU" sz="4900" u="sng" dirty="0">
                <a:latin typeface="Times New Roman" pitchFamily="18" charset="0"/>
                <a:cs typeface="Times New Roman" pitchFamily="18" charset="0"/>
              </a:rPr>
              <a:t>служат помехой при обучении и общении с </a:t>
            </a:r>
            <a:r>
              <a:rPr lang="ru-RU" sz="4900" u="sng" dirty="0" smtClean="0">
                <a:latin typeface="Times New Roman" pitchFamily="18" charset="0"/>
                <a:cs typeface="Times New Roman" pitchFamily="18" charset="0"/>
              </a:rPr>
              <a:t>ребенком</a:t>
            </a:r>
            <a:r>
              <a:rPr lang="ru-RU" sz="4900" dirty="0" smtClean="0">
                <a:latin typeface="Times New Roman" pitchFamily="18" charset="0"/>
                <a:cs typeface="Times New Roman" pitchFamily="18" charset="0"/>
              </a:rPr>
              <a:t>.</a:t>
            </a:r>
          </a:p>
          <a:p>
            <a:pPr marL="137160" indent="0">
              <a:buNone/>
            </a:pPr>
            <a:r>
              <a:rPr lang="ru-RU" sz="4900" u="sng" dirty="0" smtClean="0">
                <a:latin typeface="Times New Roman" pitchFamily="18" charset="0"/>
                <a:cs typeface="Times New Roman" pitchFamily="18" charset="0"/>
              </a:rPr>
              <a:t>Ожидаемый </a:t>
            </a:r>
            <a:r>
              <a:rPr lang="ru-RU" sz="4900" u="sng" dirty="0">
                <a:latin typeface="Times New Roman" pitchFamily="18" charset="0"/>
                <a:cs typeface="Times New Roman" pitchFamily="18" charset="0"/>
              </a:rPr>
              <a:t>результат коррекции проблемного </a:t>
            </a:r>
            <a:r>
              <a:rPr lang="ru-RU" sz="4900" u="sng" dirty="0" smtClean="0">
                <a:latin typeface="Times New Roman" pitchFamily="18" charset="0"/>
                <a:cs typeface="Times New Roman" pitchFamily="18" charset="0"/>
              </a:rPr>
              <a:t>поведения:</a:t>
            </a:r>
            <a:r>
              <a:rPr lang="ru-RU" sz="4900" dirty="0">
                <a:latin typeface="Times New Roman" pitchFamily="18" charset="0"/>
                <a:cs typeface="Times New Roman" pitchFamily="18" charset="0"/>
              </a:rPr>
              <a:t> </a:t>
            </a:r>
            <a:r>
              <a:rPr lang="ru-RU" sz="4900" dirty="0" smtClean="0">
                <a:latin typeface="Times New Roman" pitchFamily="18" charset="0"/>
                <a:cs typeface="Times New Roman" pitchFamily="18" charset="0"/>
              </a:rPr>
              <a:t>частота </a:t>
            </a:r>
            <a:r>
              <a:rPr lang="ru-RU" sz="4900" dirty="0">
                <a:latin typeface="Times New Roman" pitchFamily="18" charset="0"/>
                <a:cs typeface="Times New Roman" pitchFamily="18" charset="0"/>
              </a:rPr>
              <a:t>случаев проявления проблемного поведения </a:t>
            </a:r>
            <a:r>
              <a:rPr lang="ru-RU" sz="4900" i="1" dirty="0">
                <a:latin typeface="Times New Roman" pitchFamily="18" charset="0"/>
                <a:cs typeface="Times New Roman" pitchFamily="18" charset="0"/>
              </a:rPr>
              <a:t>уменьшается</a:t>
            </a:r>
            <a:r>
              <a:rPr lang="ru-RU" sz="4900" dirty="0">
                <a:latin typeface="Times New Roman" pitchFamily="18" charset="0"/>
                <a:cs typeface="Times New Roman" pitchFamily="18" charset="0"/>
              </a:rPr>
              <a:t>; имеющиеся проявления </a:t>
            </a:r>
            <a:r>
              <a:rPr lang="ru-RU" sz="4900" i="1" dirty="0">
                <a:latin typeface="Times New Roman" pitchFamily="18" charset="0"/>
                <a:cs typeface="Times New Roman" pitchFamily="18" charset="0"/>
              </a:rPr>
              <a:t>не препятствуют </a:t>
            </a:r>
            <a:r>
              <a:rPr lang="ru-RU" sz="4900" dirty="0">
                <a:latin typeface="Times New Roman" pitchFamily="18" charset="0"/>
                <a:cs typeface="Times New Roman" pitchFamily="18" charset="0"/>
              </a:rPr>
              <a:t>обучению и пребыванию ребенка в коллективе. </a:t>
            </a:r>
          </a:p>
          <a:p>
            <a:pPr marL="137160" indent="0">
              <a:buNone/>
            </a:pPr>
            <a:endParaRPr lang="ru-RU" sz="4200" dirty="0" smtClean="0">
              <a:latin typeface="Times New Roman" pitchFamily="18" charset="0"/>
              <a:cs typeface="Times New Roman" pitchFamily="18" charset="0"/>
            </a:endParaRPr>
          </a:p>
          <a:p>
            <a:pPr marL="137160" indent="0">
              <a:buNone/>
            </a:pPr>
            <a:endParaRPr lang="ru-RU" sz="3600" dirty="0"/>
          </a:p>
          <a:p>
            <a:endParaRPr lang="ru-RU" dirty="0"/>
          </a:p>
        </p:txBody>
      </p:sp>
    </p:spTree>
    <p:extLst>
      <p:ext uri="{BB962C8B-B14F-4D97-AF65-F5344CB8AC3E}">
        <p14:creationId xmlns:p14="http://schemas.microsoft.com/office/powerpoint/2010/main" xmlns="" val="26402498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323528" y="188640"/>
            <a:ext cx="8496622" cy="6409010"/>
          </a:xfrm>
        </p:spPr>
        <p:txBody>
          <a:bodyPr>
            <a:normAutofit fontScale="85000" lnSpcReduction="10000"/>
          </a:bodyPr>
          <a:lstStyle/>
          <a:p>
            <a:pPr algn="ctr">
              <a:buNone/>
            </a:pPr>
            <a:r>
              <a:rPr lang="ru-RU" dirty="0" smtClean="0"/>
              <a:t>	</a:t>
            </a:r>
            <a:r>
              <a:rPr lang="ru-RU" sz="2400" dirty="0" smtClean="0">
                <a:latin typeface="Times New Roman" pitchFamily="18" charset="0"/>
                <a:cs typeface="Times New Roman" pitchFamily="18" charset="0"/>
              </a:rPr>
              <a:t>Выбор способа коррекции зависит от функции поведения </a:t>
            </a:r>
            <a:r>
              <a:rPr lang="ru-RU" sz="2000" dirty="0" smtClean="0">
                <a:latin typeface="Times New Roman" pitchFamily="18" charset="0"/>
                <a:cs typeface="Times New Roman" pitchFamily="18" charset="0"/>
              </a:rPr>
              <a:t>– </a:t>
            </a:r>
          </a:p>
          <a:p>
            <a:pPr algn="ctr">
              <a:buNone/>
            </a:pPr>
            <a:r>
              <a:rPr lang="ru-RU" sz="2400" dirty="0" smtClean="0">
                <a:latin typeface="Times New Roman" pitchFamily="18" charset="0"/>
                <a:cs typeface="Times New Roman" pitchFamily="18" charset="0"/>
              </a:rPr>
              <a:t>от того, на достижение какой цели оно направлено. </a:t>
            </a:r>
          </a:p>
          <a:p>
            <a:pPr algn="ctr">
              <a:buNone/>
            </a:pPr>
            <a:r>
              <a:rPr lang="ru-RU" sz="2400" dirty="0" smtClean="0">
                <a:latin typeface="Times New Roman" pitchFamily="18" charset="0"/>
                <a:cs typeface="Times New Roman" pitchFamily="18" charset="0"/>
              </a:rPr>
              <a:t>	</a:t>
            </a:r>
          </a:p>
          <a:p>
            <a:pPr algn="ctr">
              <a:buNone/>
            </a:pPr>
            <a:r>
              <a:rPr lang="ru-RU"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algn="ctr">
              <a:buNone/>
            </a:pPr>
            <a:r>
              <a:rPr lang="ru-RU" sz="2400" b="1" dirty="0" smtClean="0">
                <a:latin typeface="Times New Roman" pitchFamily="18" charset="0"/>
                <a:cs typeface="Times New Roman" pitchFamily="18" charset="0"/>
              </a:rPr>
              <a:t>Функции </a:t>
            </a:r>
            <a:r>
              <a:rPr lang="ru-RU" sz="2400" b="1" dirty="0" smtClean="0">
                <a:latin typeface="Times New Roman" pitchFamily="18" charset="0"/>
                <a:cs typeface="Times New Roman" pitchFamily="18" charset="0"/>
              </a:rPr>
              <a:t>поведения:</a:t>
            </a:r>
          </a:p>
          <a:p>
            <a:r>
              <a:rPr lang="ru-RU" sz="2400" dirty="0" smtClean="0">
                <a:latin typeface="Times New Roman" pitchFamily="18" charset="0"/>
                <a:cs typeface="Times New Roman" pitchFamily="18" charset="0"/>
              </a:rPr>
              <a:t>избегание </a:t>
            </a:r>
            <a:r>
              <a:rPr lang="ru-RU" sz="2400" dirty="0" smtClean="0">
                <a:latin typeface="Times New Roman" pitchFamily="18" charset="0"/>
                <a:cs typeface="Times New Roman" pitchFamily="18" charset="0"/>
              </a:rPr>
              <a:t>требований или заданий</a:t>
            </a:r>
          </a:p>
          <a:p>
            <a:r>
              <a:rPr lang="ru-RU" sz="2400" dirty="0" smtClean="0">
                <a:latin typeface="Times New Roman" pitchFamily="18" charset="0"/>
                <a:cs typeface="Times New Roman" pitchFamily="18" charset="0"/>
              </a:rPr>
              <a:t>получение </a:t>
            </a:r>
            <a:r>
              <a:rPr lang="ru-RU" sz="2400" dirty="0" smtClean="0">
                <a:latin typeface="Times New Roman" pitchFamily="18" charset="0"/>
                <a:cs typeface="Times New Roman" pitchFamily="18" charset="0"/>
              </a:rPr>
              <a:t>желаемого</a:t>
            </a:r>
            <a:endParaRPr lang="ru-RU" sz="2400" dirty="0" smtClean="0">
              <a:latin typeface="Times New Roman" pitchFamily="18" charset="0"/>
              <a:cs typeface="Times New Roman" pitchFamily="18" charset="0"/>
            </a:endParaRPr>
          </a:p>
          <a:p>
            <a:pPr>
              <a:buNone/>
            </a:pPr>
            <a:endParaRPr lang="ru-RU" sz="2400" dirty="0" smtClean="0">
              <a:latin typeface="Times New Roman" pitchFamily="18" charset="0"/>
              <a:cs typeface="Times New Roman" pitchFamily="18" charset="0"/>
            </a:endParaRPr>
          </a:p>
          <a:p>
            <a:pPr algn="ctr">
              <a:buNone/>
            </a:pPr>
            <a:endParaRPr lang="en-US" sz="2400" i="1" dirty="0" smtClean="0">
              <a:latin typeface="Times New Roman" pitchFamily="18" charset="0"/>
              <a:cs typeface="Times New Roman" pitchFamily="18" charset="0"/>
            </a:endParaRPr>
          </a:p>
          <a:p>
            <a:pPr algn="ctr">
              <a:buNone/>
            </a:pPr>
            <a:r>
              <a:rPr lang="ru-RU" sz="2400" i="1" dirty="0" smtClean="0">
                <a:latin typeface="Times New Roman" pitchFamily="18" charset="0"/>
                <a:cs typeface="Times New Roman" pitchFamily="18" charset="0"/>
              </a:rPr>
              <a:t>Основная логика коррекционного процесса – научить ребенка адекватному способу поведения, который помогал бы ему реализовать ту же самую функцию поведения, что и данное проблемное поведение.</a:t>
            </a:r>
          </a:p>
          <a:p>
            <a:pPr>
              <a:buNone/>
            </a:pPr>
            <a:endParaRPr lang="ru-RU" dirty="0" smtClean="0">
              <a:latin typeface="Times New Roman" pitchFamily="18" charset="0"/>
              <a:cs typeface="Times New Roman" pitchFamily="18" charset="0"/>
            </a:endParaRPr>
          </a:p>
          <a:p>
            <a:pPr algn="ctr">
              <a:buNone/>
            </a:pPr>
            <a:r>
              <a:rPr lang="ru-RU" sz="2400" dirty="0" smtClean="0">
                <a:latin typeface="Times New Roman" pitchFamily="18" charset="0"/>
                <a:cs typeface="Times New Roman" pitchFamily="18" charset="0"/>
              </a:rPr>
              <a:t>	</a:t>
            </a:r>
            <a:endParaRPr lang="ru-RU" b="1"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74638"/>
            <a:ext cx="8219256" cy="634082"/>
          </a:xfrm>
        </p:spPr>
        <p:txBody>
          <a:bodyPr>
            <a:normAutofit/>
          </a:bodyPr>
          <a:lstStyle/>
          <a:p>
            <a:r>
              <a:rPr lang="ru-RU" sz="2400" dirty="0" smtClean="0">
                <a:solidFill>
                  <a:srgbClr val="C00000"/>
                </a:solidFill>
                <a:latin typeface="Times New Roman" pitchFamily="18" charset="0"/>
                <a:cs typeface="Times New Roman" pitchFamily="18" charset="0"/>
              </a:rPr>
              <a:t>Порядок работы с проблемным поведением</a:t>
            </a:r>
            <a:endParaRPr lang="ru-RU" sz="2400" dirty="0">
              <a:solidFill>
                <a:srgbClr val="C00000"/>
              </a:solidFill>
              <a:latin typeface="Times New Roman" pitchFamily="18" charset="0"/>
              <a:cs typeface="Times New Roman" pitchFamily="18" charset="0"/>
            </a:endParaRPr>
          </a:p>
        </p:txBody>
      </p:sp>
      <p:sp>
        <p:nvSpPr>
          <p:cNvPr id="3" name="Объект 2"/>
          <p:cNvSpPr>
            <a:spLocks noGrp="1"/>
          </p:cNvSpPr>
          <p:nvPr>
            <p:ph idx="1"/>
          </p:nvPr>
        </p:nvSpPr>
        <p:spPr>
          <a:xfrm>
            <a:off x="467544" y="980728"/>
            <a:ext cx="8064896" cy="5544616"/>
          </a:xfrm>
        </p:spPr>
        <p:txBody>
          <a:bodyPr>
            <a:normAutofit fontScale="77500" lnSpcReduction="20000"/>
          </a:bodyPr>
          <a:lstStyle/>
          <a:p>
            <a:pPr marL="137160" indent="0">
              <a:buNone/>
            </a:pPr>
            <a:r>
              <a:rPr lang="ru-RU" sz="2200" dirty="0">
                <a:latin typeface="Times New Roman" pitchFamily="18" charset="0"/>
                <a:cs typeface="Times New Roman" pitchFamily="18" charset="0"/>
              </a:rPr>
              <a:t>1.Точное </a:t>
            </a:r>
            <a:r>
              <a:rPr lang="ru-RU" sz="2200" b="1" i="1" dirty="0">
                <a:latin typeface="Times New Roman" pitchFamily="18" charset="0"/>
                <a:cs typeface="Times New Roman" pitchFamily="18" charset="0"/>
              </a:rPr>
              <a:t>описание проблемного поведения</a:t>
            </a:r>
            <a:r>
              <a:rPr lang="ru-RU" sz="2200" dirty="0">
                <a:latin typeface="Times New Roman" pitchFamily="18" charset="0"/>
                <a:cs typeface="Times New Roman" pitchFamily="18" charset="0"/>
              </a:rPr>
              <a:t>.</a:t>
            </a:r>
          </a:p>
          <a:p>
            <a:pPr marL="137160" indent="0">
              <a:buNone/>
            </a:pPr>
            <a:endParaRPr lang="ru-RU" sz="2200" dirty="0" smtClean="0">
              <a:latin typeface="Times New Roman" pitchFamily="18" charset="0"/>
              <a:cs typeface="Times New Roman" pitchFamily="18" charset="0"/>
            </a:endParaRPr>
          </a:p>
          <a:p>
            <a:pPr marL="137160" indent="0">
              <a:buNone/>
            </a:pPr>
            <a:r>
              <a:rPr lang="ru-RU" sz="2200" dirty="0" smtClean="0">
                <a:latin typeface="Times New Roman" pitchFamily="18" charset="0"/>
                <a:cs typeface="Times New Roman" pitchFamily="18" charset="0"/>
              </a:rPr>
              <a:t>2</a:t>
            </a:r>
            <a:r>
              <a:rPr lang="ru-RU" sz="2200" dirty="0">
                <a:latin typeface="Times New Roman" pitchFamily="18" charset="0"/>
                <a:cs typeface="Times New Roman" pitchFamily="18" charset="0"/>
              </a:rPr>
              <a:t>. </a:t>
            </a:r>
            <a:r>
              <a:rPr lang="ru-RU" sz="2200" b="1" i="1" dirty="0">
                <a:latin typeface="Times New Roman" pitchFamily="18" charset="0"/>
                <a:cs typeface="Times New Roman" pitchFamily="18" charset="0"/>
              </a:rPr>
              <a:t>Оценка</a:t>
            </a:r>
            <a:r>
              <a:rPr lang="ru-RU" sz="2200" dirty="0">
                <a:latin typeface="Times New Roman" pitchFamily="18" charset="0"/>
                <a:cs typeface="Times New Roman" pitchFamily="18" charset="0"/>
              </a:rPr>
              <a:t> проблемного поведения (измерение частоты случаев </a:t>
            </a:r>
            <a:r>
              <a:rPr lang="ru-RU" sz="2200" dirty="0" smtClean="0">
                <a:latin typeface="Times New Roman" pitchFamily="18" charset="0"/>
                <a:cs typeface="Times New Roman" pitchFamily="18" charset="0"/>
              </a:rPr>
              <a:t>проявления, например, </a:t>
            </a:r>
            <a:r>
              <a:rPr lang="ru-RU" sz="2200" dirty="0">
                <a:latin typeface="Times New Roman" pitchFamily="18" charset="0"/>
                <a:cs typeface="Times New Roman" pitchFamily="18" charset="0"/>
              </a:rPr>
              <a:t>стереотипий) </a:t>
            </a:r>
            <a:r>
              <a:rPr lang="ru-RU" sz="2200" b="1" i="1" dirty="0">
                <a:latin typeface="Times New Roman" pitchFamily="18" charset="0"/>
                <a:cs typeface="Times New Roman" pitchFamily="18" charset="0"/>
              </a:rPr>
              <a:t>до начала коррекции. </a:t>
            </a:r>
            <a:endParaRPr lang="ru-RU" sz="2200" b="1" i="1" dirty="0" smtClean="0">
              <a:latin typeface="Times New Roman" pitchFamily="18" charset="0"/>
              <a:cs typeface="Times New Roman" pitchFamily="18" charset="0"/>
            </a:endParaRPr>
          </a:p>
          <a:p>
            <a:pPr marL="137160" indent="0">
              <a:buNone/>
            </a:pPr>
            <a:r>
              <a:rPr lang="ru-RU" sz="2200" u="sng" dirty="0">
                <a:latin typeface="Times New Roman" pitchFamily="18" charset="0"/>
                <a:cs typeface="Times New Roman" pitchFamily="18" charset="0"/>
              </a:rPr>
              <a:t>В течение 5 дней на протяжении одной-двух недель</a:t>
            </a:r>
            <a:r>
              <a:rPr lang="ru-RU" sz="2200" dirty="0">
                <a:latin typeface="Times New Roman" pitchFamily="18" charset="0"/>
                <a:cs typeface="Times New Roman" pitchFamily="18" charset="0"/>
              </a:rPr>
              <a:t> педагоги и воспитатели, работающие с </a:t>
            </a:r>
            <a:r>
              <a:rPr lang="ru-RU" sz="2200" dirty="0" smtClean="0">
                <a:latin typeface="Times New Roman" pitchFamily="18" charset="0"/>
                <a:cs typeface="Times New Roman" pitchFamily="18" charset="0"/>
              </a:rPr>
              <a:t>ребенком, </a:t>
            </a:r>
            <a:r>
              <a:rPr lang="ru-RU" sz="2200" dirty="0">
                <a:latin typeface="Times New Roman" pitchFamily="18" charset="0"/>
                <a:cs typeface="Times New Roman" pitchFamily="18" charset="0"/>
              </a:rPr>
              <a:t>отмечают случаи проявления данного поведения в специальном бланке. </a:t>
            </a:r>
          </a:p>
          <a:p>
            <a:pPr marL="137160" indent="0">
              <a:buNone/>
            </a:pPr>
            <a:endParaRPr lang="ru-RU" sz="2200" dirty="0" smtClean="0">
              <a:latin typeface="Times New Roman" pitchFamily="18" charset="0"/>
              <a:cs typeface="Times New Roman" pitchFamily="18" charset="0"/>
            </a:endParaRPr>
          </a:p>
          <a:p>
            <a:pPr marL="137160" indent="0">
              <a:buNone/>
            </a:pPr>
            <a:r>
              <a:rPr lang="ru-RU" sz="2200" dirty="0" smtClean="0">
                <a:latin typeface="Times New Roman" pitchFamily="18" charset="0"/>
                <a:cs typeface="Times New Roman" pitchFamily="18" charset="0"/>
              </a:rPr>
              <a:t>3</a:t>
            </a:r>
            <a:r>
              <a:rPr lang="ru-RU" sz="2200" dirty="0">
                <a:latin typeface="Times New Roman" pitchFamily="18" charset="0"/>
                <a:cs typeface="Times New Roman" pitchFamily="18" charset="0"/>
              </a:rPr>
              <a:t>. </a:t>
            </a:r>
            <a:r>
              <a:rPr lang="ru-RU" sz="2200" b="1" i="1" dirty="0">
                <a:latin typeface="Times New Roman" pitchFamily="18" charset="0"/>
                <a:cs typeface="Times New Roman" pitchFamily="18" charset="0"/>
              </a:rPr>
              <a:t>Описание способа коррекции </a:t>
            </a:r>
            <a:r>
              <a:rPr lang="ru-RU" sz="2200" dirty="0">
                <a:latin typeface="Times New Roman" pitchFamily="18" charset="0"/>
                <a:cs typeface="Times New Roman" pitchFamily="18" charset="0"/>
              </a:rPr>
              <a:t>проблемного поведения. </a:t>
            </a:r>
          </a:p>
          <a:p>
            <a:pPr marL="137160" indent="0">
              <a:buNone/>
            </a:pPr>
            <a:endParaRPr lang="ru-RU" sz="2200" dirty="0" smtClean="0">
              <a:latin typeface="Times New Roman" pitchFamily="18" charset="0"/>
              <a:cs typeface="Times New Roman" pitchFamily="18" charset="0"/>
            </a:endParaRPr>
          </a:p>
          <a:p>
            <a:pPr marL="137160" indent="0">
              <a:buNone/>
            </a:pPr>
            <a:r>
              <a:rPr lang="ru-RU" sz="2200" dirty="0" smtClean="0">
                <a:latin typeface="Times New Roman" pitchFamily="18" charset="0"/>
                <a:cs typeface="Times New Roman" pitchFamily="18" charset="0"/>
              </a:rPr>
              <a:t>4</a:t>
            </a:r>
            <a:r>
              <a:rPr lang="ru-RU" sz="2200" dirty="0">
                <a:latin typeface="Times New Roman" pitchFamily="18" charset="0"/>
                <a:cs typeface="Times New Roman" pitchFamily="18" charset="0"/>
              </a:rPr>
              <a:t>. </a:t>
            </a:r>
            <a:r>
              <a:rPr lang="ru-RU" sz="2200" b="1" i="1" dirty="0">
                <a:latin typeface="Times New Roman" pitchFamily="18" charset="0"/>
                <a:cs typeface="Times New Roman" pitchFamily="18" charset="0"/>
              </a:rPr>
              <a:t>Текущая оценка </a:t>
            </a:r>
            <a:r>
              <a:rPr lang="ru-RU" sz="2200" dirty="0">
                <a:latin typeface="Times New Roman" pitchFamily="18" charset="0"/>
                <a:cs typeface="Times New Roman" pitchFamily="18" charset="0"/>
              </a:rPr>
              <a:t>проблемного поведения (измерение частоты случаев </a:t>
            </a:r>
            <a:r>
              <a:rPr lang="ru-RU" sz="2200" dirty="0" smtClean="0">
                <a:latin typeface="Times New Roman" pitchFamily="18" charset="0"/>
                <a:cs typeface="Times New Roman" pitchFamily="18" charset="0"/>
              </a:rPr>
              <a:t>проявления, например, </a:t>
            </a:r>
            <a:r>
              <a:rPr lang="ru-RU" sz="2200" dirty="0">
                <a:latin typeface="Times New Roman" pitchFamily="18" charset="0"/>
                <a:cs typeface="Times New Roman" pitchFamily="18" charset="0"/>
              </a:rPr>
              <a:t>стереотипий </a:t>
            </a:r>
            <a:r>
              <a:rPr lang="ru-RU" sz="2200" b="1" i="1" dirty="0">
                <a:latin typeface="Times New Roman" pitchFamily="18" charset="0"/>
                <a:cs typeface="Times New Roman" pitchFamily="18" charset="0"/>
              </a:rPr>
              <a:t>в процессе коррекции</a:t>
            </a:r>
            <a:r>
              <a:rPr lang="ru-RU" sz="2200" dirty="0">
                <a:latin typeface="Times New Roman" pitchFamily="18" charset="0"/>
                <a:cs typeface="Times New Roman" pitchFamily="18" charset="0"/>
              </a:rPr>
              <a:t>).</a:t>
            </a:r>
          </a:p>
          <a:p>
            <a:pPr marL="137160" indent="0">
              <a:buNone/>
            </a:pPr>
            <a:r>
              <a:rPr lang="ru-RU" sz="2200" u="sng" dirty="0">
                <a:latin typeface="Times New Roman" pitchFamily="18" charset="0"/>
                <a:cs typeface="Times New Roman" pitchFamily="18" charset="0"/>
              </a:rPr>
              <a:t>После одной-двух недель со времени начала коррекции</a:t>
            </a:r>
            <a:r>
              <a:rPr lang="ru-RU" sz="2200" dirty="0">
                <a:latin typeface="Times New Roman" pitchFamily="18" charset="0"/>
                <a:cs typeface="Times New Roman" pitchFamily="18" charset="0"/>
              </a:rPr>
              <a:t> </a:t>
            </a:r>
            <a:r>
              <a:rPr lang="ru-RU" sz="2200" u="sng" dirty="0">
                <a:latin typeface="Times New Roman" pitchFamily="18" charset="0"/>
                <a:cs typeface="Times New Roman" pitchFamily="18" charset="0"/>
              </a:rPr>
              <a:t>в течение 5 дней за один-два месяца</a:t>
            </a:r>
            <a:r>
              <a:rPr lang="ru-RU" sz="2200" dirty="0">
                <a:latin typeface="Times New Roman" pitchFamily="18" charset="0"/>
                <a:cs typeface="Times New Roman" pitchFamily="18" charset="0"/>
              </a:rPr>
              <a:t> отмечают случаи проявления данного поведения, которые фиксируют в бланке.</a:t>
            </a:r>
          </a:p>
          <a:p>
            <a:r>
              <a:rPr lang="ru-RU" sz="2200" dirty="0">
                <a:latin typeface="Times New Roman" pitchFamily="18" charset="0"/>
                <a:cs typeface="Times New Roman" pitchFamily="18" charset="0"/>
              </a:rPr>
              <a:t> </a:t>
            </a:r>
          </a:p>
          <a:p>
            <a:endParaRPr lang="ru-RU" dirty="0"/>
          </a:p>
          <a:p>
            <a:endParaRPr lang="ru-RU" dirty="0"/>
          </a:p>
        </p:txBody>
      </p:sp>
    </p:spTree>
    <p:extLst>
      <p:ext uri="{BB962C8B-B14F-4D97-AF65-F5344CB8AC3E}">
        <p14:creationId xmlns:p14="http://schemas.microsoft.com/office/powerpoint/2010/main" xmlns="" val="2788375266"/>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TM10001114[[fn=Галерея]]</Template>
  <TotalTime>10513</TotalTime>
  <Words>2352</Words>
  <Application>Microsoft Office PowerPoint</Application>
  <PresentationFormat>Экран (4:3)</PresentationFormat>
  <Paragraphs>349</Paragraphs>
  <Slides>42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42</vt:i4>
      </vt:variant>
    </vt:vector>
  </HeadingPairs>
  <TitlesOfParts>
    <vt:vector size="43" baseType="lpstr">
      <vt:lpstr>Gallery</vt:lpstr>
      <vt:lpstr>Проблемы поведения   и их коррекция</vt:lpstr>
      <vt:lpstr>Проблемное поведение    Под проблемным поведением понимаются такие виды поведения, проявления которых препятствуют общению с ребенком и способствуют социальной дезадаптации (погружению в себя, причинению физического вреда себе и окружающим и т.п.).  </vt:lpstr>
      <vt:lpstr>Основные виды проблемного поведения</vt:lpstr>
      <vt:lpstr>Слайд 4</vt:lpstr>
      <vt:lpstr>Слайд 5</vt:lpstr>
      <vt:lpstr>Слайд 6</vt:lpstr>
      <vt:lpstr>Корректируемые виды проблемного поведения</vt:lpstr>
      <vt:lpstr>Слайд 8</vt:lpstr>
      <vt:lpstr>Порядок работы с проблемным поведением</vt:lpstr>
      <vt:lpstr>Слайд 10</vt:lpstr>
      <vt:lpstr>Протокол оценки проблемного поведения  до начала коррекции</vt:lpstr>
      <vt:lpstr>Протокол текущей оценки проблемного поведения  (в процессе коррекции) </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БЛАГОДАРИМ за внимание!</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Организационные и содержательные аспекты  сопровождаемого (поддерживаемого) проживания</dc:title>
  <dc:creator>HP</dc:creator>
  <cp:lastModifiedBy>Admin</cp:lastModifiedBy>
  <cp:revision>890</cp:revision>
  <dcterms:created xsi:type="dcterms:W3CDTF">2011-10-04T03:30:39Z</dcterms:created>
  <dcterms:modified xsi:type="dcterms:W3CDTF">2019-12-12T16:34:33Z</dcterms:modified>
</cp:coreProperties>
</file>