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258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73" r:id="rId11"/>
    <p:sldId id="272" r:id="rId12"/>
    <p:sldId id="271" r:id="rId13"/>
    <p:sldId id="270" r:id="rId14"/>
    <p:sldId id="269" r:id="rId15"/>
    <p:sldId id="268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97" r:id="rId25"/>
    <p:sldId id="306" r:id="rId26"/>
    <p:sldId id="298" r:id="rId27"/>
    <p:sldId id="299" r:id="rId28"/>
    <p:sldId id="283" r:id="rId29"/>
    <p:sldId id="284" r:id="rId30"/>
    <p:sldId id="307" r:id="rId31"/>
    <p:sldId id="285" r:id="rId32"/>
    <p:sldId id="302" r:id="rId33"/>
    <p:sldId id="300" r:id="rId34"/>
    <p:sldId id="309" r:id="rId35"/>
    <p:sldId id="286" r:id="rId36"/>
    <p:sldId id="308" r:id="rId37"/>
    <p:sldId id="292" r:id="rId38"/>
    <p:sldId id="293" r:id="rId39"/>
    <p:sldId id="294" r:id="rId40"/>
    <p:sldId id="295" r:id="rId41"/>
    <p:sldId id="301" r:id="rId42"/>
    <p:sldId id="296" r:id="rId43"/>
    <p:sldId id="303" r:id="rId44"/>
    <p:sldId id="287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6262" autoAdjust="0"/>
  </p:normalViewPr>
  <p:slideViewPr>
    <p:cSldViewPr>
      <p:cViewPr varScale="1">
        <p:scale>
          <a:sx n="85" d="100"/>
          <a:sy n="8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7922D-2416-459B-AC23-6168C6CFA2C1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D6E88-97E4-4515-B326-44B6926C4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4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6E88-97E4-4515-B326-44B6926C48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6E88-97E4-4515-B326-44B6926C484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777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6E88-97E4-4515-B326-44B6926C484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6E88-97E4-4515-B326-44B6926C484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78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88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74445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064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5900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70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589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36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57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9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940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9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1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9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9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6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базовых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учебных действий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9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85787" y="428625"/>
            <a:ext cx="7901014" cy="5500705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Расписание в папке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На каждой странице располагается либо предмет на липучке, либо картинка, изображающая каждый этап дня. Удобство крепления объектов на липучке состоит в том, что ребенок может взять предмет (картинку) и направиться туда, где будет происходить обозначенный вид деятельности. Окончание каждого этапа дня обозначается переворачиванием соответствующей страницы.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\IMGP2665.JPG"/>
          <p:cNvPicPr>
            <a:picLocks noChangeAspect="1" noChangeArrowheads="1"/>
          </p:cNvPicPr>
          <p:nvPr/>
        </p:nvPicPr>
        <p:blipFill>
          <a:blip r:embed="rId2" cstate="print"/>
          <a:srcRect t="11799" b="11772"/>
          <a:stretch>
            <a:fillRect/>
          </a:stretch>
        </p:blipFill>
        <p:spPr bwMode="auto">
          <a:xfrm>
            <a:off x="2267744" y="4077072"/>
            <a:ext cx="4509792" cy="2585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87624" y="260648"/>
            <a:ext cx="7499176" cy="61926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в расписании дня (последовательности событий/занятий, очередности действий)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ориентировки ребенка в последовательности занятий, действий, представленных в расписании, используется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указатель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	Указывать на завершение задания может также убранная из вертикальной/горизонтальной последовательности картинка или пустая страница в папке / альбоме.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В качестве указателя выполненного / предстоящего задания (действия) может быть стрелка.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ФОТО\IMGP2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365104"/>
            <a:ext cx="4651487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76672"/>
            <a:ext cx="7497000" cy="571504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Следование расписанию дня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		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каждого завершенного занятия, представленного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вертикальной / горизонтальной последовательности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ребенок либо переставляет указатель (стрелку) на предмет (графическое изображение) следующего занятия, либо снимает предмет (графическое изображение) того занятия, которое завершилось.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		Если ребенок следует расписанию, представленному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папке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по окончании занятия он переворачивает страницу либо снимает предмет (картинку на липучке) с основы расписания. </a:t>
            </a:r>
          </a:p>
          <a:p>
            <a:pPr>
              <a:lnSpc>
                <a:spcPct val="120000"/>
              </a:lnSpc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7" y="116632"/>
            <a:ext cx="7058744" cy="178836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Формирование учебного поведения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715200" cy="62407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Поддержание правильной позы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Обычно используются инструкции: «Сядь хорошо», «Руки на колени», «Посмотри на меня» и т.п.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	 Главная цель обучения  - сконцентрировать         внимание ребенка на основных компонентах учебной ситуации.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Поощрения, используемые для обучения, должны быть максимально сильными.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Желательно, чтобы после выполнения какой-либо   инструкции «учебного» характера (например, «Сядь хорошо»), помимо поощрения, следовал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короткий эпизод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интересной для ребенка деятельности (например, рисование).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848872" cy="586551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Направленность взгляда на лицо взрослого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 использование следующих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приемов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момент обращения по имени или предъявления инструкции педагог может держать на уровне своих глаз лакомство или игрушку, которые привлекут внимание ребенка. Так, естественным образом, подкрепляется сначала непроизвольный взгляд в направлении  лица взрослого. Если ребенок сразу в ответ на обращение посмотрел в лицо педагога, его следует немедленно поощрить. </a:t>
            </a:r>
          </a:p>
          <a:p>
            <a:pPr marL="457200" lvl="0" indent="-457200">
              <a:buAutoNum type="arabicParenR" startAt="2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того чтобы сформировать фиксацию взгляда на лице взрослого, часто используют такие действия, продолжение которых зависит от взрослого – например, раскачивание на качелях (если ребенок не может качаться сам) или пускание мыльных пузырей (взрослый сам должен держать баночку с пузырями). Качели приостанавливают и начинают раскачивать только в том случае, если ребенок смотрит на взрослого; соответственно пузыри пускают, если ребенок посмотрел на педагога. </a:t>
            </a:r>
          </a:p>
          <a:p>
            <a:pPr marL="0" lv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поощрять ребёнка каждый раз в разных ситуациях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спонтанный взгляд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-99392"/>
            <a:ext cx="7068268" cy="2952328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Направленность взгляда на выполняемое задание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выполнении заданий важно следить за направлением взгляда ребенка, напоминая ему: «Смотри, что ты делаешь». Главное – добиться зрительного контроля при выполнении простых и понятных ребенку заданий.</a:t>
            </a:r>
          </a:p>
          <a:p>
            <a:pPr marL="457200" lvl="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776864" cy="6336704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Подражание простым  движениям и действиям с предметами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Взрослый сидит перед ребенком лицом к лицу на расстоянии вытянутой руки (стола между ними быть не должно, оба сидят боком к столу). Желательно, чтобы ученик смотрел на учителя либо спонтанно, либо по инструкции.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Взрослый дает инструкцию: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«Делай так»,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затем показывает ребенку простое действие (поднять руки вверх, встать, хлопнуть в ладоши, потрясти кистями рук, постучать по стене или по столу и т.п.). При этом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 действие не называется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В начале обучения нужно выбрать действия и движения, которые ребёнок может сделать и без показа – то есть  те, которые есть в его спонтанном поведении.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Коротким сильным движением (физическая помощь) ребенку помогают повторить показанное действие и поощряют его со словами: «Молодец, ты сделал как я!» и т.п.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В дальнейшем помощь уменьшается, и подкрепляются сначала попытки ребенка выполнить действие самостоятельно, а затем – только правильное и самостоятельное выполнение движения вслед за взрослым.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332656"/>
            <a:ext cx="7488832" cy="6336704"/>
          </a:xfrm>
        </p:spPr>
        <p:txBody>
          <a:bodyPr>
            <a:normAutofit fontScale="62500" lnSpcReduction="20000"/>
          </a:bodyPr>
          <a:lstStyle/>
          <a:p>
            <a:pPr marL="0" inden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простых речевых инструкций (дай, возьми, встань, сядь, подними и др.)</a:t>
            </a:r>
          </a:p>
          <a:p>
            <a:pPr marL="0" indent="0">
              <a:buNone/>
            </a:pPr>
            <a:endParaRPr lang="ru-RU" sz="3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Взрослый дает ученику простую одношаговую инструкцию, обращаясь к нему по имени: «Миша, сядь (подними, возьми и т.п.)». Инструкция дается громко, четко, неэмоционально.</a:t>
            </a:r>
          </a:p>
          <a:p>
            <a:pPr marL="0" indent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Если ученик не выполняет инструкцию в течение 3—5 секунд, взрослый помогает ему: крепко (но не больно) берет ребенка за плечи, усаживает на стул, или его рукой поднимает предмет. При этом эмоционально словесно обозначает результат («молодец, ты сел», «умница, ты взяла мяч» и т.д.). </a:t>
            </a:r>
          </a:p>
          <a:p>
            <a:pPr marL="0" indent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При повторении инструкции в следующий раз и все последующие предъявления инструкции  взрослый ждет 1—2 секунды и, если ребенок не реагирует, опять выполняет необходимое действие вместе с учеником, обозначая словесно результат, но уже не поощряя.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85728"/>
            <a:ext cx="7972452" cy="621510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4. Постепенно помощь уменьшается или оказывается не сразу, ребенку дается возможность выполнить инструкцию самостоятельно и малейшее приближение к цели подкрепляется.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В дальнейшем поощрение предоставляется только в том случае, если ребенок выполняет действие сам. </a:t>
            </a:r>
          </a:p>
          <a:p>
            <a:pPr marL="0" indent="0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Организация учебной ситуации</a:t>
            </a:r>
          </a:p>
          <a:p>
            <a:pPr marL="0" indent="0"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ситуация должна быть максимально понятной ребенку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произнося инструкцию  («Сядь»/ «Возьми»), взрослый должен находиться рядом с ребенком, развернув его лицом к себе; </a:t>
            </a:r>
          </a:p>
          <a:p>
            <a:pPr marL="0" inden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стул, на который его просят сесть, нужно поставить у него за спиной; </a:t>
            </a:r>
          </a:p>
          <a:p>
            <a:pPr marL="0" indent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предмет, который просят взять, должен лежать перед ребенком. </a:t>
            </a:r>
          </a:p>
          <a:p>
            <a:pPr marL="0" indent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постепенно условия обучения усложняют: увеличивают дистанцию между взрослым и ребенком в момент просьбы, отодвигают стул подальше от ребенка, располагают предметы в отдалении и т.д.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71600" y="332657"/>
            <a:ext cx="7715200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работы с обучающимся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имеющим нарушения интеллекта: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формирование готовности к обучению в среде сверстников  и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2) формирование готовности к овладению содержанием АООП образования для обучающихся с умственной отсталостью (вариант 2)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конкретного обучающегося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82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28"/>
            <a:ext cx="7901014" cy="6572272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Принятие помощи взрослого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	</a:t>
            </a:r>
            <a:r>
              <a:rPr lang="ru-RU" sz="2000" dirty="0" smtClean="0"/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И.А. Соколянским и А.И. Мещеряковым было введено понятие «</a:t>
            </a:r>
            <a:r>
              <a:rPr lang="ru-RU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совместно-разделенная дозированная деятельность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особый характер взаимодействия между взрослым и ребенком, когда взрослый многократно выполняет рукой ребенка формируемое действие, постепенно уменьшая свою активность и поддерживая малейшую инициативу ребенка в выполнении действия.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Обучение выполнению действий осуществляется с использованием приема «рука в руке» (кисть руки взрослого накладывается на кисть ребенка, и взрослый помогает ему выполнить действие).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	По мере формирования умения физическая помощь уменьшается. При попытках ребенка выполнить действие самостоятельно, взрослый убирает руку.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Если ребенок начинает испытывать затруднение, взрослый снова ему помогает: выполняет действие вместе с ребенком (прием «рука в руке») или направляет его руку к материалу, с которым работает ребенок.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357166"/>
            <a:ext cx="77152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дети отказываются принимать физическую помощь. Понимание причины отказа позволит выстроить стратегию взаимодействия с ребенком.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Причины отказа:</a:t>
            </a:r>
          </a:p>
          <a:p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непринятие тактильного контакта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проводить работу по обогащению сенсорного опыта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негативный опыт общения с взрослыми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 педагогическому воздействию добавить психологическое сопровождение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обоих случаях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оказывать физическую помощь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начиная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минимального по времени и интенсивности воздействия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постепенно увеличивая время и интенсивность физической помощи.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729"/>
            <a:ext cx="8075240" cy="571503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по назначению учебных материалов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	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Необходимо подобрать такие задания, выполнение которых будет понятно ребенку, с учетом его индивидуальных особенностей.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ребенок не умеет рисовать и любит стучать предметами по 	разным поверхностям, то дать ему карандаши и бумагу в качестве 	одного из первых заданий будет неправильно. 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	Если ребенок склонен разбрасывать предметы, то задания с 	мелкими деталями (мозаика или бусы) ему не подойдут.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Для начала обучения удобно использовать задания на развитие внимания, восприятия и моторики (вкладыши,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сортировки и т.п.).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	Важно, чтобы задания постепенно менялись и усложнялись, иначе детям будет неинтересно, что может отрицательно сказаться на их поведении.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03648" y="214290"/>
            <a:ext cx="7283152" cy="591187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заданий по подражанию:</a:t>
            </a:r>
          </a:p>
          <a:p>
            <a:pPr>
              <a:buNone/>
            </a:pPr>
            <a:endParaRPr lang="ru-RU" sz="2800" dirty="0" smtClean="0"/>
          </a:p>
          <a:p>
            <a:pPr lvl="2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простых действий с одним предметом (по подражанию)</a:t>
            </a:r>
          </a:p>
          <a:p>
            <a:pPr lvl="2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действий с предметами (по подражанию) </a:t>
            </a:r>
          </a:p>
          <a:p>
            <a:pPr lvl="2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простых действий с картинками (по подражанию)</a:t>
            </a:r>
          </a:p>
          <a:p>
            <a:pPr>
              <a:buNone/>
            </a:pPr>
            <a:endParaRPr lang="ru-RU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непосредственный показ учителя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инструкция: «Сделай так же»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571184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действий с предметами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подражанию).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Нанизывание бус.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набора бус и два шнурка – один лежит перед ребенком, другой – перед взрослым. Взрослый берет бусину (например, в виде банана) и нанизывает на свой шнурок, затем направляет ребенка сделать то же самое.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 ориентируется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действия специалиста с предметами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повторяет за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ним. Если возникают сложности в выполнении всей цепи действий, следует разбить его на шаги: а) посмотреть, какую бусину взял педагог; б)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найти такую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ФОТО\IMGP2615.JPG"/>
          <p:cNvPicPr>
            <a:picLocks noChangeAspect="1" noChangeArrowheads="1"/>
          </p:cNvPicPr>
          <p:nvPr/>
        </p:nvPicPr>
        <p:blipFill>
          <a:blip r:embed="rId2" cstate="print"/>
          <a:srcRect t="17027" b="17959"/>
          <a:stretch>
            <a:fillRect/>
          </a:stretch>
        </p:blipFill>
        <p:spPr bwMode="auto">
          <a:xfrm>
            <a:off x="5148064" y="4653136"/>
            <a:ext cx="3678466" cy="1953694"/>
          </a:xfrm>
          <a:prstGeom prst="rect">
            <a:avLst/>
          </a:prstGeom>
          <a:noFill/>
        </p:spPr>
      </p:pic>
      <p:pic>
        <p:nvPicPr>
          <p:cNvPr id="4100" name="Picture 4" descr="C:\Users\user\Desktop\ФОТО\IMGP2616.JPG"/>
          <p:cNvPicPr>
            <a:picLocks noChangeAspect="1" noChangeArrowheads="1"/>
          </p:cNvPicPr>
          <p:nvPr/>
        </p:nvPicPr>
        <p:blipFill>
          <a:blip r:embed="rId3" cstate="print"/>
          <a:srcRect l="5085" t="23537" b="15070"/>
          <a:stretch>
            <a:fillRect/>
          </a:stretch>
        </p:blipFill>
        <p:spPr bwMode="auto">
          <a:xfrm>
            <a:off x="1115616" y="4634199"/>
            <a:ext cx="3785592" cy="1956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64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8641"/>
            <a:ext cx="7355160" cy="44644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2. Построение башни из конструктора.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взрослого и у ребенка должны быть одинаковые наборы деталей (не более 5 деталей одинаковой формы, но разные по цвету). Взять два небольших листа картона, на которых маркируют место, где будут строиться башенки. Непосредственно перед ребенком находится его лист картона, а за ним – образец. Надо поставить на дальний от ребенка лист картона свою деталь (например, красную) и дать инструкцию: «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Сделай так же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направляя ребенка поставить такую же деталь на картон перед ним. Следующую деталь (например, желтую) педагог ставит на первую, ребенок смотрит , выбирает такую же деталь и ставит также, как взрослый и т.д.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действие освоено, можно брать детали различной формы и ставить их по-разному, что позволит работать над развитием конструктивных навыков.</a:t>
            </a:r>
          </a:p>
          <a:p>
            <a:endParaRPr lang="ru-RU" dirty="0"/>
          </a:p>
        </p:txBody>
      </p:sp>
      <p:pic>
        <p:nvPicPr>
          <p:cNvPr id="5122" name="Picture 2" descr="C:\Users\user\Desktop\ФОТО\IMGP2606.JPG"/>
          <p:cNvPicPr>
            <a:picLocks noChangeAspect="1" noChangeArrowheads="1"/>
          </p:cNvPicPr>
          <p:nvPr/>
        </p:nvPicPr>
        <p:blipFill>
          <a:blip r:embed="rId2" cstate="print"/>
          <a:srcRect t="9463" b="5369"/>
          <a:stretch>
            <a:fillRect/>
          </a:stretch>
        </p:blipFill>
        <p:spPr bwMode="auto">
          <a:xfrm>
            <a:off x="5148064" y="4509120"/>
            <a:ext cx="3429672" cy="219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16632"/>
            <a:ext cx="7283152" cy="600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Простые действия с предметами.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сложить предметы в контейнер в определенном порядке, надеть кольца на пирамидку; повторить действия с куклой – покачать, посадить на стул и т.п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Необходимо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учить ребенка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расставлять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небольшие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предметы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ряд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подражанию – для этого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заготовить две полоски картона,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расчерченные на ячейки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первую слева ячейку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той полоски, что располагается позади, взрослый ставит игрушку (например, фигурку из шоколадного яйца);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то же самое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сделать ребенок – поставить игрушку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первую слева ячейку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передней полоски. Затем взрослый кладет пуговицу во вторую ячейку, ребенок повторяет и т.п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ФОТО\IMGP2619.JPG"/>
          <p:cNvPicPr>
            <a:picLocks noChangeAspect="1" noChangeArrowheads="1"/>
          </p:cNvPicPr>
          <p:nvPr/>
        </p:nvPicPr>
        <p:blipFill>
          <a:blip r:embed="rId3" cstate="print"/>
          <a:srcRect b="10258"/>
          <a:stretch>
            <a:fillRect/>
          </a:stretch>
        </p:blipFill>
        <p:spPr bwMode="auto">
          <a:xfrm>
            <a:off x="5232415" y="4293096"/>
            <a:ext cx="3454385" cy="2325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5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27168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простых действий с картинками (по подражанию)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35516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Приготовьте 2 поля: поле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которое ближе к ребенку – 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то, которое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дальше – поле учителя.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Материалы для ребенка находятся рядом с ним, 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картинки учителя вне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досягаемости для него.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ставите свою картинку на первую слева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ячейку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говорите: «Поставь так же».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ребенок берет не ту картинку, Вы направляете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его руку к нужной картинке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помогаете положить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ее в начало 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ряда. В конце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выполнения задания обратить внимание на то, что получились два одинаковых ряда.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все картинки убираются, и задание повторяется снова.  Таким образом, задача ребенка: 1)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подобрать ту же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картинку,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которую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поставили Вы; 2)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поставить ее на правильное место (в свой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ряд и на нужную ячейку).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ФОТО\IMGP2621.JPG"/>
          <p:cNvPicPr>
            <a:picLocks noChangeAspect="1" noChangeArrowheads="1"/>
          </p:cNvPicPr>
          <p:nvPr/>
        </p:nvPicPr>
        <p:blipFill>
          <a:blip r:embed="rId2" cstate="print"/>
          <a:srcRect b="6644"/>
          <a:stretch>
            <a:fillRect/>
          </a:stretch>
        </p:blipFill>
        <p:spPr bwMode="auto">
          <a:xfrm>
            <a:off x="2987824" y="4149081"/>
            <a:ext cx="3677580" cy="2574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69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14290"/>
            <a:ext cx="7571184" cy="59118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заданий по образцу:</a:t>
            </a:r>
          </a:p>
          <a:p>
            <a:pPr>
              <a:buNone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Соотнесение одинаковых предметов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Соотнесение одинаковых картинок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простых действий с предметами и картинками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Соотнесение предмета с соответствующим изображением</a:t>
            </a:r>
          </a:p>
          <a:p>
            <a:pPr lvl="2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простых действий по наглядным алгоритмам (расписаниям)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42852"/>
            <a:ext cx="7283722" cy="67151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Соотнесение одинаковых предметов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корзины (коробки), в каждой из которых находится предмет-образец, стоят на расстоянии вытянутой руки; перед ними лежат два соответствующих предмета.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Ребенку дают инструкцию: «Разложи».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Если он видимым образом не реагирует на эту просьбу,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рукой ребенка берут один из предметов и кладут к соответствующему образцу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затем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направляют руку ребенку ко второму предмету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стимулируя  выполнение аналогичного действия.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предметы кладутся на прежнее место, и инструкция повторяется.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ФОТО\IMGP2625.JPG"/>
          <p:cNvPicPr>
            <a:picLocks noChangeAspect="1" noChangeArrowheads="1"/>
          </p:cNvPicPr>
          <p:nvPr/>
        </p:nvPicPr>
        <p:blipFill>
          <a:blip r:embed="rId2" cstate="print"/>
          <a:srcRect l="9378" t="6692" r="4341" b="12029"/>
          <a:stretch>
            <a:fillRect/>
          </a:stretch>
        </p:blipFill>
        <p:spPr bwMode="auto">
          <a:xfrm>
            <a:off x="3563888" y="4293096"/>
            <a:ext cx="3456384" cy="244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71480"/>
            <a:ext cx="7901014" cy="5929354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	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Задачи по формированию базовых учебных действий включаются в СИПР с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учетом особых образовательных потребностей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обучающегося.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Решение поставленных задач происходит на индивидуальных и групповых занятиях по учебным предметам, на индивидуальных занятиях по коррекционным курсам, во внеурочной деятельности,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режимные моменты.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0648"/>
            <a:ext cx="7643192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Предметы, предлагаемые для сортировки, необходимо менять местами для того, чтобы ребенок ориентировался не на их расположение, а на образцы, с которыми производится соотнесение. </a:t>
            </a:r>
          </a:p>
          <a:p>
            <a:pPr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itchFamily="18" charset="0"/>
              </a:rPr>
              <a:t>		Число пар постепенно увеличивают до 4 – 5. Затем обучают ребенка сортировать три и больше предметов, при этом их размер может постепенно уменьшаться. </a:t>
            </a:r>
          </a:p>
          <a:p>
            <a:pPr algn="ctr"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Нахождение одинаковых предметов по инструкции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рабочем месте перед ребенком кладут предмет.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2. В руку ребенка вкладывают парный предмет и говорят: «Найди такой же».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3. Затем помогают ребенку взять предмет с рабочей поверхности и поднести к образцу.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Можно организовать обучение иначе: взрослый держит в руке образец и просит ребенка: «Дай такой же»  (этом случае требуется большая степень концентрации внимания и произвольности).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2852"/>
            <a:ext cx="7886110" cy="728667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Выбор из двух предметов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1. Два объекта (например, стакан и кубик) располагают перед ребенком.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2. В качестве образца предлагается один из предметов (например, кубик).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3. Ребенка просят подобрать такой же.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начале обучения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направляют руку ребенка к правильному предмету, не давая ошибаться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подкрепляют верно  выполненные  задания.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По мере формирования навыка число предметов, из которых ребенок должен выбирать, увеличивается (до 5 – 6).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2852"/>
            <a:ext cx="7886110" cy="72866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Соотнесение одинаковых картинок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		Обучение соотнесению одинаковых картинок осуществляется также, как обучение соотнесению  одинаковых предметов.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Для сортировок удобно использовать картонные коробки с внутренними перегородками, которые закрепляются при помощи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степлера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скотча. В образовавшиеся ячейки помещают картинки, которые служат образцами для сортировки. Поскольку у некоторых детей могут возникнуть определенные моторные трудности, желательно картинки, предлагаемые для сортировки, наклеить на плотный картон.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	Усложнение задания может достигаться путем использования черно-белых картинок, уменьшения размера предъявляемых изображений. 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user\Desktop\ФОТО\IMGP2629.JPG"/>
          <p:cNvPicPr>
            <a:picLocks noChangeAspect="1" noChangeArrowheads="1"/>
          </p:cNvPicPr>
          <p:nvPr/>
        </p:nvPicPr>
        <p:blipFill>
          <a:blip r:embed="rId3" cstate="print"/>
          <a:srcRect l="10047" t="7317" b="5613"/>
          <a:stretch>
            <a:fillRect/>
          </a:stretch>
        </p:blipFill>
        <p:spPr bwMode="auto">
          <a:xfrm>
            <a:off x="2411760" y="4631347"/>
            <a:ext cx="2866180" cy="2080739"/>
          </a:xfrm>
          <a:prstGeom prst="rect">
            <a:avLst/>
          </a:prstGeom>
          <a:noFill/>
        </p:spPr>
      </p:pic>
      <p:pic>
        <p:nvPicPr>
          <p:cNvPr id="9220" name="Picture 4" descr="C:\Users\user\Desktop\ФОТО\IMGP2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614370"/>
            <a:ext cx="3101532" cy="208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0661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простых действий с предметами и картинками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556792"/>
            <a:ext cx="742716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показывает каждый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выполнения задания,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предъявляет уже готовый образец задания – например,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построенную башенку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конструктора, или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выложенный ряд картинок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просит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задание по образцу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(«Построй такую же башенку», «Сделай такой же ряд»).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случае затруднений необходимо ориентировать ребенка на образец.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нарушениями внимания и восприятия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лучше учить четкой стратегии выполнения задания (слева направо, снизу вверх – или сверху вниз, в зависимости от характера задания).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2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0661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простых действий с предметами и картинками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742716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показывает каждый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выполнения задания,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предъявляет уже готовый образец задания – например,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построенную башенку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конструктора, или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выложенный ряд картинок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просит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задание по образцу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(«Построй такую же башенку», «Сделай такой же ряд»).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случае затруднений необходимо ориентировать ребенка на образец.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 нарушениями внимания и восприятия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лучше учить четкой стратегии выполнения задания (слева направо, снизу вверх – или сверху вниз, в зависимости от характера задания).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81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043890" cy="628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Соотнесение предмета с соответствующим изображением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сортировки понадобятся четкие фотографии предметов (размером не меньше, чем 10 на 15 см) и сами предметы.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Сначала ребенка учат накладывать предметы на фотографии.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Затем ребенка учат класть фотографии к предметам.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/>
          </a:p>
        </p:txBody>
      </p:sp>
      <p:pic>
        <p:nvPicPr>
          <p:cNvPr id="10243" name="Picture 3" descr="C:\Users\user\Desktop\ФОТО\IMGP2640.JPG"/>
          <p:cNvPicPr>
            <a:picLocks noChangeAspect="1" noChangeArrowheads="1"/>
          </p:cNvPicPr>
          <p:nvPr/>
        </p:nvPicPr>
        <p:blipFill>
          <a:blip r:embed="rId2" cstate="print"/>
          <a:srcRect l="3859" t="1286" r="2550" b="22812"/>
          <a:stretch>
            <a:fillRect/>
          </a:stretch>
        </p:blipFill>
        <p:spPr bwMode="auto">
          <a:xfrm>
            <a:off x="2627784" y="2421458"/>
            <a:ext cx="2717996" cy="1872208"/>
          </a:xfrm>
          <a:prstGeom prst="rect">
            <a:avLst/>
          </a:prstGeom>
          <a:noFill/>
        </p:spPr>
      </p:pic>
      <p:pic>
        <p:nvPicPr>
          <p:cNvPr id="10245" name="Picture 5" descr="C:\Users\user\Desktop\ФОТО\IMGP2641.JPG"/>
          <p:cNvPicPr>
            <a:picLocks noChangeAspect="1" noChangeArrowheads="1"/>
          </p:cNvPicPr>
          <p:nvPr/>
        </p:nvPicPr>
        <p:blipFill>
          <a:blip r:embed="rId3" cstate="print"/>
          <a:srcRect l="8090" t="5080" r="2366" b="3953"/>
          <a:stretch>
            <a:fillRect/>
          </a:stretch>
        </p:blipFill>
        <p:spPr bwMode="auto">
          <a:xfrm>
            <a:off x="5824788" y="4797152"/>
            <a:ext cx="2707652" cy="192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0"/>
            <a:ext cx="7715200" cy="61261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Обучение выполнять инструкцию: «Подбери» (или «Найди такой же») с фотографиями и предметами производится так же, как и обучение соотносить предметы (картинки).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Можно обучать ребенка использовать указательный жест при ориентации на образец-фотографию.</a:t>
            </a:r>
          </a:p>
          <a:p>
            <a:endParaRPr lang="ru-RU" dirty="0"/>
          </a:p>
        </p:txBody>
      </p:sp>
      <p:pic>
        <p:nvPicPr>
          <p:cNvPr id="11266" name="Picture 2" descr="C:\Users\user\Desktop\ФОТО\IMGP2643.JPG"/>
          <p:cNvPicPr>
            <a:picLocks noChangeAspect="1" noChangeArrowheads="1"/>
          </p:cNvPicPr>
          <p:nvPr/>
        </p:nvPicPr>
        <p:blipFill>
          <a:blip r:embed="rId2" cstate="print"/>
          <a:srcRect l="23291" t="2389" r="9522" b="9223"/>
          <a:stretch>
            <a:fillRect/>
          </a:stretch>
        </p:blipFill>
        <p:spPr bwMode="auto">
          <a:xfrm>
            <a:off x="1403648" y="2420888"/>
            <a:ext cx="2592288" cy="2557724"/>
          </a:xfrm>
          <a:prstGeom prst="rect">
            <a:avLst/>
          </a:prstGeom>
          <a:noFill/>
        </p:spPr>
      </p:pic>
      <p:pic>
        <p:nvPicPr>
          <p:cNvPr id="11267" name="Picture 3" descr="C:\Users\user\Desktop\ФОТО\IMGP2644.JPG"/>
          <p:cNvPicPr>
            <a:picLocks noChangeAspect="1" noChangeArrowheads="1"/>
          </p:cNvPicPr>
          <p:nvPr/>
        </p:nvPicPr>
        <p:blipFill>
          <a:blip r:embed="rId3" cstate="print"/>
          <a:srcRect l="17889" t="2385" r="6979" b="4594"/>
          <a:stretch>
            <a:fillRect/>
          </a:stretch>
        </p:blipFill>
        <p:spPr bwMode="auto">
          <a:xfrm>
            <a:off x="5989242" y="2420888"/>
            <a:ext cx="2628828" cy="2494399"/>
          </a:xfrm>
          <a:prstGeom prst="rect">
            <a:avLst/>
          </a:prstGeom>
          <a:noFill/>
        </p:spPr>
      </p:pic>
      <p:pic>
        <p:nvPicPr>
          <p:cNvPr id="11268" name="Picture 4" descr="C:\Users\user\Desktop\ФОТО\IMGP2645.JPG"/>
          <p:cNvPicPr>
            <a:picLocks noChangeAspect="1" noChangeArrowheads="1"/>
          </p:cNvPicPr>
          <p:nvPr/>
        </p:nvPicPr>
        <p:blipFill>
          <a:blip r:embed="rId4" cstate="print"/>
          <a:srcRect l="18191" t="3642" r="7747"/>
          <a:stretch>
            <a:fillRect/>
          </a:stretch>
        </p:blipFill>
        <p:spPr bwMode="auto">
          <a:xfrm>
            <a:off x="3672045" y="3998376"/>
            <a:ext cx="2665555" cy="2601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85728"/>
            <a:ext cx="7355160" cy="58404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в группе сверстников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 fontAlgn="base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Сидение за столом в течение определенного периода времени на групповом занятии </a:t>
            </a:r>
          </a:p>
          <a:p>
            <a:pPr lvl="2" fontAlgn="base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движений и действий с предметами по подражанию и по образцу на групповом занятии</a:t>
            </a:r>
          </a:p>
          <a:p>
            <a:pPr lvl="2" fontAlgn="base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речевых инструкций на групповом занятии</a:t>
            </a:r>
          </a:p>
          <a:p>
            <a:pPr lvl="2" fontAlgn="base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Выполнение задания в течение определенного временного промежутка на групповом занятии</a:t>
            </a:r>
          </a:p>
          <a:p>
            <a:pPr lvl="2" fontAlgn="base" hangingPunct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Принятие помощи учителя на групповом занятии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4290"/>
            <a:ext cx="7643192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Включение ребенка в групповые занятия должно происходить постепенно – начиная с нескольких минут участия в одном-двух занятиях в день (с учетом интересных ребенку видов деятельности, например, если ребенку нравится рисовать, его включают в урок по рисованию).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		Для начала групповой работы наиболее подходят следующие виды деятельности: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повторение простых действий – зарядка, хороводные игры, игры с шумовыми музыкальными инструментами;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самостоятельные задания одного плана, предложенные всем детям и выполняемые по инструкции (например, построить башню из кубиков);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 задания, выполняемые «у доски» по очереди (например, планирование дня)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14290"/>
            <a:ext cx="7715200" cy="5518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Первые уроки должны проходить достаточно динамично, с частой сменой видов деятельности. 	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Помощники учителя (если они есть) помогают привлечь внимание детей к тому, что говорит учитель, но не дают инструкций сами, оказывают необходимую физическую помощь.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Если кому-то из детей сложно удерживаться в рамках общего занятия, он может получить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заранее подготовленные индивидуальные задания для самостоятельного выполнения.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Важно предотвращать проблемы поведения. 	Проблемы поведения не должны препятствовать работе группы.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Если ребенок уже начал проявлять негативизм (например, что-то выкрикивать), 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следует забирать у него задание,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 время которого появились проблемы, 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помочь его доделать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успокоить ребенка, и лишь после этого предоставить ему отдых.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 smtClean="0"/>
          </a:p>
          <a:p>
            <a:pPr lvl="2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endParaRPr lang="ru-RU" sz="31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7829576" cy="45691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благоприятной обстановки, способствующей формированию положительной мотивации пребывания в образовательной организации,  эмоциональному конструктивному взаимодействию ребенка с взрослыми и сверстниками.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Формирование учебного поведения.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Формирование умения выполнять задания в соответствии с предъявляемыми требованиями.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7901014" cy="576899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Формирование умения выполнять задания в соответствии с предъявляемыми требованиями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25544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задания полностью (от начала до конца)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725544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Подобрать задания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выполнение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которых доступно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ребенка и вызывает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некоторый интерес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 заданий должны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наглядны «исходное положения»,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показывающее, что надо делать,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и окончание выполнения.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кольца от пирамидки лежат перед ребенком, рядом стоит на основании стержень – это «исходное положение» задания. Задание будет выполнено, когда все кольца будут нанизаны на стержень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Окончание задания фиксируется, например, словесным поощрением: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«Здорово, ты все сделал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!»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Рекомендуем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обозначать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окончание выполнения задания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обучая ребенка убирать сделанные задания на место (для этого необходима полка для индивидуальных пособий ребенка).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ребенок допустил ошибку в задании, а педагог не смог направить его к правильному выполнению (например, в это время помогал другому ребенку), то на первых порах ребенка все равно надо похвалить за то, что он выполнил задание до конца.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2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0"/>
            <a:ext cx="7499176" cy="6126163"/>
          </a:xfrm>
        </p:spPr>
        <p:txBody>
          <a:bodyPr>
            <a:normAutofit/>
          </a:bodyPr>
          <a:lstStyle/>
          <a:p>
            <a:pPr marL="342900" lvl="2" indent="-342900">
              <a:buNone/>
            </a:pPr>
            <a:endParaRPr lang="ru-RU" sz="2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задания с заданными качественными параметрами</a:t>
            </a:r>
          </a:p>
          <a:p>
            <a:pPr marL="342900" lvl="2" indent="-342900">
              <a:buNone/>
            </a:pPr>
            <a:r>
              <a:rPr lang="ru-RU" dirty="0" smtClean="0"/>
              <a:t>     	</a:t>
            </a:r>
            <a:r>
              <a:rPr lang="ru-RU" sz="2000" dirty="0" smtClean="0"/>
              <a:t>	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Например,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обучении ребенка сортировать предметы (картинки) нужно дать инструкцию: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Разложи правильно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marL="342900" lvl="2" indent="-3429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допустил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ошибку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457200" lvl="2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следует вернуть неправильно положенный предмет на исходное место и,</a:t>
            </a:r>
          </a:p>
          <a:p>
            <a:pPr marL="457200" lvl="2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повторить инструкцию: «Разложи правильно», </a:t>
            </a:r>
          </a:p>
          <a:p>
            <a:pPr marL="457200" lvl="2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направить его к правильному выполнению, словесно закрепив результат: «Смотри, вот так – правильно». </a:t>
            </a:r>
          </a:p>
          <a:p>
            <a:pPr marL="0" lvl="2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При этом важно убедиться, что ребенок фиксирует взгляд на   	том, что делает. </a:t>
            </a:r>
          </a:p>
          <a:p>
            <a:pPr marL="342900" lvl="2" indent="-342900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332656"/>
            <a:ext cx="7787208" cy="5976664"/>
          </a:xfrm>
        </p:spPr>
        <p:txBody>
          <a:bodyPr>
            <a:normAutofit lnSpcReduction="10000"/>
          </a:bodyPr>
          <a:lstStyle/>
          <a:p>
            <a:pPr marL="457200" lvl="2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задания в течение периода времени, обозначенного наглядно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помощи таймера, будильника, песочных часов</a:t>
            </a: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lvl="2" indent="-342900">
              <a:buNone/>
            </a:pPr>
            <a:r>
              <a:rPr lang="ru-RU" sz="2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Предлагаются задания, не имеющие четкого завершения (например, игра с предметами, с материалами), или же продолжительные по выполнению (игра с крупой, с песком, с водой, с конструктором). </a:t>
            </a:r>
          </a:p>
          <a:p>
            <a:pPr marL="342900" lvl="2" indent="-3429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Ученику показывают прибор, который будет обозначать период выполнения действия (например, таймер) и говорят: «Когда ты услышишь звук, это означает окончание задания». </a:t>
            </a:r>
          </a:p>
          <a:p>
            <a:pPr marL="342900" lvl="2" indent="-3429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2) Дается инструкция по выполнению задания и включается прибор (или переворачиваются песочные часы). </a:t>
            </a:r>
          </a:p>
          <a:p>
            <a:pPr marL="457200" lvl="2" indent="-457200">
              <a:buAutoNum type="arabicParenR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только прозвучал сигнал, ученика направляют выключить прибор, и говорят: «На сегодня это задание закончено, ты хорошо поработал». </a:t>
            </a:r>
          </a:p>
          <a:p>
            <a:pPr marL="457200" lvl="2" indent="-457200">
              <a:buAutoNum type="arabicParenR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убирают из поля зрения ребенка или же направляют его самостоятельно убрать задание. </a:t>
            </a:r>
          </a:p>
          <a:p>
            <a:pPr marL="342900" lvl="2" indent="-342900">
              <a:buNone/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57166"/>
            <a:ext cx="7571184" cy="5768997"/>
          </a:xfrm>
        </p:spPr>
        <p:txBody>
          <a:bodyPr>
            <a:normAutofit/>
          </a:bodyPr>
          <a:lstStyle/>
          <a:p>
            <a:pPr marL="342900" lvl="2" indent="-3429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от одного задания (операции, действия) к другому в соответствии с расписанием занятий, алгоритмом действия и т.д. </a:t>
            </a:r>
          </a:p>
          <a:p>
            <a:pPr marL="342900" lvl="2" indent="-342900">
              <a:buNone/>
            </a:pP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2" indent="-342900">
              <a:buNone/>
            </a:pPr>
            <a:r>
              <a:rPr lang="ru-RU" dirty="0" smtClean="0"/>
              <a:t>    	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обучении используется вербальная подсказка и /или физическая помощь. Например, во время приема пищи, когда ребенок съел одно блюдо, но не начинает есть второе, взрослый подсказывает, например: «Ешь салат» или помогает ребенку придвинуть тарелку с салатом. </a:t>
            </a:r>
          </a:p>
          <a:p>
            <a:pPr marL="342900" lvl="2" indent="-3429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Подсказка и физическая помощь должны постепенно уменьшаться.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7901014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714375" y="428625"/>
            <a:ext cx="7972425" cy="5697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1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благоприятной обстановки, способствующей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формированию положительной мотивации пребывания в образовательной организации 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эмоциональному конструктивному взаимодействию с взрослыми (родственник, специалист, ассистент и др.) и сверстниками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499176" cy="5577483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Спокойное пребывание в новой среде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Перемещение в новой среде без проявлений дискомфорта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знакомство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образовательной средой,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оптимальный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(индивидуальный) режим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начального этапа обучения с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учетом потребностей ребенка и возможностей организации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Принятие контакта, инициированного взрослым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Установление контакта с педагогом и другими взрослыми, участвующими в организации учебного процесса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комфортные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пребывания в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 - положительная     	мотивация, минимальные требования;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обозначение границ: ситуация обучения – ситуация свободного   	времени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499176" cy="59538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риентация в учебной среде класса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(пространство, материалы, расписание): 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индивидуального шкафа для хранения личных вещей;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нахождение своего (рабочего) места за столом; 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своего набора индивидуальных заданий; 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места хранения набора индивидуальных заданий;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места для отдыха; 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места, предназначенного для игровой деятельности; </a:t>
            </a:r>
          </a:p>
          <a:p>
            <a:pPr lvl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места хранения игрушек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54032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учебного дня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072494" cy="52366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«Расписания»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наглядные схемы дня. 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Могут использоваться расписания в виде предметов или изображений (фотографий, рисунков, пиктограмм). 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составления расписания необходимо: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выбрать понятный и доступный для ребенка способ обозначения этапов дня (если ребенок не может подобрать предмет к фотографии, изображающей этот предмет, то фотографии и рисунки использовать рано);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найти место, где будет располагаться расписание в течение дня (например, ящик в парте, шкаф для вещей ребенка);</a:t>
            </a:r>
          </a:p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подобрать предметы (фотографии, рисунки), которые будут обозначать каждый этап учебного дня: например, переодевание, мытье рук, общее приветствие, групповое занятие по математике, перемену, индивидуальное занятие с логопедом, завтрак и т.п.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28604"/>
            <a:ext cx="7776864" cy="6096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разместить выбранные предметы (картинки) в удобном для ребенка расписании. </a:t>
            </a:r>
          </a:p>
          <a:p>
            <a:pPr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Есть несколько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вариантов расписаний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1.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Вертикальное или горизонтальное (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слева – направо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расположение объектов на ровной поверхности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ковролине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крепятся предметы/картинки при помощи липучек, или на металлической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доске крепятся картинки, наклеенные на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магнитную основу).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\IMGP2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610" y="4989181"/>
            <a:ext cx="5908347" cy="1440160"/>
          </a:xfrm>
          <a:prstGeom prst="rect">
            <a:avLst/>
          </a:prstGeom>
          <a:noFill/>
        </p:spPr>
      </p:pic>
      <p:pic>
        <p:nvPicPr>
          <p:cNvPr id="1028" name="Picture 4" descr="C:\Users\user\Desktop\ФОТО\IMGP2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7959" y="2780928"/>
            <a:ext cx="1208537" cy="3648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2444</TotalTime>
  <Words>1944</Words>
  <Application>Microsoft Office PowerPoint</Application>
  <PresentationFormat>Экран (4:3)</PresentationFormat>
  <Paragraphs>255</Paragraphs>
  <Slides>45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Легкий дым</vt:lpstr>
      <vt:lpstr>Формирование базовых  учебных действий</vt:lpstr>
      <vt:lpstr>Слайд 2</vt:lpstr>
      <vt:lpstr>Слайд 3</vt:lpstr>
      <vt:lpstr> Задачи:  </vt:lpstr>
      <vt:lpstr>Слайд 5</vt:lpstr>
      <vt:lpstr>Слайд 6</vt:lpstr>
      <vt:lpstr>Слайд 7</vt:lpstr>
      <vt:lpstr>  Планирование учебного дня</vt:lpstr>
      <vt:lpstr>Слайд 9</vt:lpstr>
      <vt:lpstr>Слайд 10</vt:lpstr>
      <vt:lpstr>Слайд 11</vt:lpstr>
      <vt:lpstr>Слайд 12</vt:lpstr>
      <vt:lpstr> 2. Формирование учебного поведения 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Выполнение простых действий с картинками (по подражанию)</vt:lpstr>
      <vt:lpstr>Слайд 28</vt:lpstr>
      <vt:lpstr>Слайд 29</vt:lpstr>
      <vt:lpstr>Слайд 30</vt:lpstr>
      <vt:lpstr>Слайд 31</vt:lpstr>
      <vt:lpstr>Слайд 32</vt:lpstr>
      <vt:lpstr>Выполнение простых действий с предметами и картинками.</vt:lpstr>
      <vt:lpstr>Выполнение простых действий с предметами и картинками.</vt:lpstr>
      <vt:lpstr>Слайд 35</vt:lpstr>
      <vt:lpstr>Слайд 36</vt:lpstr>
      <vt:lpstr>Слайд 37</vt:lpstr>
      <vt:lpstr>Слайд 38</vt:lpstr>
      <vt:lpstr>Слайд 39</vt:lpstr>
      <vt:lpstr>Слайд 40</vt:lpstr>
      <vt:lpstr>Выполнение задания полностью (от начала до конца) 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по литературе</dc:title>
  <dc:creator>Наталья</dc:creator>
  <cp:lastModifiedBy>Admin</cp:lastModifiedBy>
  <cp:revision>211</cp:revision>
  <dcterms:created xsi:type="dcterms:W3CDTF">2014-10-17T02:15:58Z</dcterms:created>
  <dcterms:modified xsi:type="dcterms:W3CDTF">2019-12-12T16:38:36Z</dcterms:modified>
</cp:coreProperties>
</file>